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72" r:id="rId1"/>
  </p:sldMasterIdLst>
  <p:notesMasterIdLst>
    <p:notesMasterId r:id="rId48"/>
  </p:notesMasterIdLst>
  <p:sldIdLst>
    <p:sldId id="256" r:id="rId2"/>
    <p:sldId id="303" r:id="rId3"/>
    <p:sldId id="301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6" r:id="rId15"/>
    <p:sldId id="337" r:id="rId16"/>
    <p:sldId id="338" r:id="rId17"/>
    <p:sldId id="339" r:id="rId18"/>
    <p:sldId id="341" r:id="rId19"/>
    <p:sldId id="340" r:id="rId20"/>
    <p:sldId id="342" r:id="rId21"/>
    <p:sldId id="343" r:id="rId22"/>
    <p:sldId id="344" r:id="rId23"/>
    <p:sldId id="345" r:id="rId24"/>
    <p:sldId id="347" r:id="rId25"/>
    <p:sldId id="356" r:id="rId26"/>
    <p:sldId id="350" r:id="rId27"/>
    <p:sldId id="351" r:id="rId28"/>
    <p:sldId id="353" r:id="rId29"/>
    <p:sldId id="355" r:id="rId30"/>
    <p:sldId id="308" r:id="rId31"/>
    <p:sldId id="309" r:id="rId32"/>
    <p:sldId id="310" r:id="rId33"/>
    <p:sldId id="312" r:id="rId34"/>
    <p:sldId id="313" r:id="rId35"/>
    <p:sldId id="314" r:id="rId36"/>
    <p:sldId id="315" r:id="rId37"/>
    <p:sldId id="323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11" r:id="rId46"/>
    <p:sldId id="324" r:id="rId47"/>
  </p:sldIdLst>
  <p:sldSz cx="13004800" cy="9753600"/>
  <p:notesSz cx="6858000" cy="9144000"/>
  <p:defaultTextStyle>
    <a:defPPr>
      <a:defRPr lang="es-E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342900" indent="1143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685800"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028700" indent="3429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371600"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74464" autoAdjust="0"/>
  </p:normalViewPr>
  <p:slideViewPr>
    <p:cSldViewPr>
      <p:cViewPr varScale="1">
        <p:scale>
          <a:sx n="49" d="100"/>
          <a:sy n="49" d="100"/>
        </p:scale>
        <p:origin x="2304" y="17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>
                <a:sym typeface="Noteworthy Bold" charset="0"/>
              </a:rPr>
              <a:t>Click to edit Master text styles</a:t>
            </a:r>
          </a:p>
          <a:p>
            <a:pPr lvl="1"/>
            <a:r>
              <a:rPr lang="es-ES" noProof="0" smtClean="0">
                <a:sym typeface="Noteworthy Bold" charset="0"/>
              </a:rPr>
              <a:t>Second level</a:t>
            </a:r>
          </a:p>
          <a:p>
            <a:pPr lvl="2"/>
            <a:r>
              <a:rPr lang="es-ES" noProof="0" smtClean="0">
                <a:sym typeface="Noteworthy Bold" charset="0"/>
              </a:rPr>
              <a:t>Third level</a:t>
            </a:r>
          </a:p>
          <a:p>
            <a:pPr lvl="3"/>
            <a:r>
              <a:rPr lang="es-ES" noProof="0" smtClean="0">
                <a:sym typeface="Noteworthy Bold" charset="0"/>
              </a:rPr>
              <a:t>Fourth level</a:t>
            </a:r>
          </a:p>
          <a:p>
            <a:pPr lvl="4"/>
            <a:r>
              <a:rPr lang="es-ES" noProof="0" smtClean="0">
                <a:sym typeface="Noteworthy Bold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102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1pPr>
    <a:lvl2pPr marL="3429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2pPr>
    <a:lvl3pPr marL="6858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3pPr>
    <a:lvl4pPr marL="10287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4pPr>
    <a:lvl5pPr marL="13716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0421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http://</a:t>
            </a:r>
            <a:r>
              <a:rPr lang="es-ES_tradnl" dirty="0" err="1" smtClean="0"/>
              <a:t>mediaqueri.es</a:t>
            </a:r>
            <a:r>
              <a:rPr lang="es-ES_tradnl" dirty="0" smtClean="0"/>
              <a:t>/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9854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C" dirty="0" smtClean="0"/>
              <a:t>No debe olvidarse que los buscadores, en su mayoría, son máquinas simple pero inteligente y capaces de procesar información recogida de distintos </a:t>
            </a:r>
            <a:r>
              <a:rPr lang="es-EC" dirty="0" err="1" smtClean="0"/>
              <a:t>websites</a:t>
            </a:r>
            <a:r>
              <a:rPr lang="es-EC" dirty="0" smtClean="0"/>
              <a:t>. Si su </a:t>
            </a:r>
            <a:r>
              <a:rPr lang="es-EC" dirty="0" err="1" smtClean="0"/>
              <a:t>website</a:t>
            </a:r>
            <a:r>
              <a:rPr lang="es-EC" dirty="0" smtClean="0"/>
              <a:t> no está construido y preparado para que los buscadores puedan recorrerlo fácilmente e incluirlo en sus bases de datos, fracasará en sus intentos de obtener visibilidad en los buscadores.</a:t>
            </a:r>
          </a:p>
          <a:p>
            <a:pPr marL="0" marR="0" indent="0" algn="l" defTabSz="457200" rtl="0" eaLnBrk="0" fontAlgn="base" latinLnBrk="0" hangingPunct="0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C" dirty="0" smtClean="0"/>
          </a:p>
          <a:p>
            <a:pPr marL="0" marR="0" indent="0" algn="l" defTabSz="457200" rtl="0" eaLnBrk="0" fontAlgn="base" latinLnBrk="0" hangingPunct="0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C" dirty="0" smtClean="0"/>
              <a:t>Por otro lado, los elementos que afectan los buscadores cambian continuamente a la vez que los algoritmos de indexación y presentación de resultados de dichos buscadores se van haciendo más sofisticados. Así, un estudio de posicionamiento web deberá realizarse cada vez que se modifica sustancialmente el </a:t>
            </a:r>
            <a:r>
              <a:rPr lang="es-EC" dirty="0" err="1" smtClean="0"/>
              <a:t>website</a:t>
            </a:r>
            <a:r>
              <a:rPr lang="es-EC" dirty="0" smtClean="0"/>
              <a:t> ya que incluso el cambio más ridículo puede tener un enorme impacto sobre la visibilidad de su web en buscadores. </a:t>
            </a:r>
            <a:r>
              <a:rPr lang="es-EC" dirty="0" err="1" smtClean="0"/>
              <a:t>NeoMinds</a:t>
            </a:r>
            <a:r>
              <a:rPr lang="es-EC" dirty="0" smtClean="0"/>
              <a:t> puede optimizar sus posibilidades de ser encontrado y visitado a nivel nacional como internacional. Optimización de páginas web en combinación con la publicidad en internet hace su campaña más fuerte y más efectiva.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5129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2292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62622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7156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8575"/>
            <a:ext cx="4976813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28575"/>
            <a:ext cx="7999412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4006850"/>
            <a:ext cx="109077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188" y="4010025"/>
            <a:ext cx="2078037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7239000"/>
            <a:ext cx="12939713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/>
          <p:nvPr userDrawn="1"/>
        </p:nvSpPr>
        <p:spPr>
          <a:xfrm>
            <a:off x="12452350" y="3513138"/>
            <a:ext cx="433388" cy="217487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093547" y="1842349"/>
            <a:ext cx="7261013" cy="201424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es-ES" sz="31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45" y="5852160"/>
            <a:ext cx="10403840" cy="130048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es-ES" sz="51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691B18-AB88-4CC1-9A99-3FD62C0A0CDF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CE6C4B7-68F2-4E45-B804-4B9EE49765C1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71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 multimedia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846138" y="6827838"/>
            <a:ext cx="6932612" cy="974725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2652" y="6827520"/>
            <a:ext cx="6839814" cy="806027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es-ES" sz="26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834876" y="1192107"/>
            <a:ext cx="6931558" cy="5422680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es-ES"/>
            </a:lvl1pPr>
          </a:lstStyle>
          <a:p>
            <a:pPr lvl="0"/>
            <a:r>
              <a:rPr lang="es-ES" noProof="0" smtClean="0"/>
              <a:t>Haga clic en el icono para agregar medios</a:t>
            </a:r>
            <a:endParaRPr lang="es-E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215983" y="1192107"/>
            <a:ext cx="4009813" cy="6594718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es-ES"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E7DE0-672B-4E96-8489-5AF4073C2770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A0CB8-8357-4CA4-9D5A-B76B0D0C5DE5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12625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549525" y="6827838"/>
            <a:ext cx="7823200" cy="974725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es-ES" sz="26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es-ES" sz="4600"/>
            </a:lvl1pPr>
            <a:lvl2pPr marL="650197" indent="0" eaLnBrk="1" latinLnBrk="0" hangingPunct="1">
              <a:buNone/>
              <a:defRPr kumimoji="0" lang="es-ES" sz="4000"/>
            </a:lvl2pPr>
            <a:lvl3pPr marL="1300393" indent="0" eaLnBrk="1" latinLnBrk="0" hangingPunct="1">
              <a:buNone/>
              <a:defRPr kumimoji="0" lang="es-ES" sz="3400"/>
            </a:lvl3pPr>
            <a:lvl4pPr marL="1950590" indent="0" eaLnBrk="1" latinLnBrk="0" hangingPunct="1">
              <a:buNone/>
              <a:defRPr kumimoji="0" lang="es-ES" sz="2800"/>
            </a:lvl4pPr>
            <a:lvl5pPr marL="2600786" indent="0" eaLnBrk="1" latinLnBrk="0" hangingPunct="1">
              <a:buNone/>
              <a:defRPr kumimoji="0" lang="es-ES" sz="2800"/>
            </a:lvl5pPr>
            <a:lvl6pPr marL="3250983" indent="0" eaLnBrk="1" latinLnBrk="0" hangingPunct="1">
              <a:buNone/>
              <a:defRPr kumimoji="0" lang="es-ES" sz="2800"/>
            </a:lvl6pPr>
            <a:lvl7pPr marL="3901180" indent="0" eaLnBrk="1" latinLnBrk="0" hangingPunct="1">
              <a:buNone/>
              <a:defRPr kumimoji="0" lang="es-ES" sz="2800"/>
            </a:lvl7pPr>
            <a:lvl8pPr marL="4551376" indent="0" eaLnBrk="1" latinLnBrk="0" hangingPunct="1">
              <a:buNone/>
              <a:defRPr kumimoji="0" lang="es-ES" sz="2800"/>
            </a:lvl8pPr>
            <a:lvl9pPr marL="5201573" indent="0" eaLnBrk="1" latinLnBrk="0" hangingPunct="1">
              <a:buNone/>
              <a:defRPr kumimoji="0" lang="es-ES" sz="28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911253"/>
            <a:ext cx="7802880" cy="866987"/>
          </a:xfrm>
        </p:spPr>
        <p:txBody>
          <a:bodyPr/>
          <a:lstStyle>
            <a:lvl1pPr marL="0" indent="0" algn="ctr" eaLnBrk="1" latinLnBrk="0" hangingPunct="1">
              <a:buNone/>
              <a:defRPr kumimoji="0" lang="es-ES" sz="2000"/>
            </a:lvl1pPr>
            <a:lvl2pPr marL="650197" indent="0" eaLnBrk="1" latinLnBrk="0" hangingPunct="1">
              <a:buNone/>
              <a:defRPr kumimoji="0" lang="es-ES" sz="1700"/>
            </a:lvl2pPr>
            <a:lvl3pPr marL="1300393" indent="0" eaLnBrk="1" latinLnBrk="0" hangingPunct="1">
              <a:buNone/>
              <a:defRPr kumimoji="0" lang="es-ES" sz="1400"/>
            </a:lvl3pPr>
            <a:lvl4pPr marL="1950590" indent="0" eaLnBrk="1" latinLnBrk="0" hangingPunct="1">
              <a:buNone/>
              <a:defRPr kumimoji="0" lang="es-ES" sz="1300"/>
            </a:lvl4pPr>
            <a:lvl5pPr marL="2600786" indent="0" eaLnBrk="1" latinLnBrk="0" hangingPunct="1">
              <a:buNone/>
              <a:defRPr kumimoji="0" lang="es-ES" sz="1300"/>
            </a:lvl5pPr>
            <a:lvl6pPr marL="3250983" indent="0" eaLnBrk="1" latinLnBrk="0" hangingPunct="1">
              <a:buNone/>
              <a:defRPr kumimoji="0" lang="es-ES" sz="1300"/>
            </a:lvl6pPr>
            <a:lvl7pPr marL="3901180" indent="0" eaLnBrk="1" latinLnBrk="0" hangingPunct="1">
              <a:buNone/>
              <a:defRPr kumimoji="0" lang="es-ES" sz="1300"/>
            </a:lvl7pPr>
            <a:lvl8pPr marL="4551376" indent="0" eaLnBrk="1" latinLnBrk="0" hangingPunct="1">
              <a:buNone/>
              <a:defRPr kumimoji="0" lang="es-ES" sz="1300"/>
            </a:lvl8pPr>
            <a:lvl9pPr marL="5201573" indent="0" eaLnBrk="1" latinLnBrk="0" hangingPunct="1">
              <a:buNone/>
              <a:defRPr kumimoji="0" lang="es-ES" sz="1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741BAB-2164-4EDA-BC9A-0763492C02F7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F06A235-5C92-4234-9ACD-80C40A1C4A5D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647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texto vertic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590033"/>
            <a:ext cx="7152640" cy="65024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 eaLnBrk="1" latinLnBrk="0" hangingPunct="1">
              <a:defRPr kumimoji="0" lang="es-ES" sz="4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4257A-B571-4397-81C8-B706C6663886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34171-6E4F-4125-AA51-ACBBE20D3515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41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0" y="390598"/>
            <a:ext cx="2926080" cy="832216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8"/>
            <a:ext cx="7261013" cy="832216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81EE287-FE51-4D21-BF9D-31287FCBF2F0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B542232-C186-45A1-A019-A4B70AFB5C0C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600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875" b="5263"/>
          <a:stretch>
            <a:fillRect/>
          </a:stretch>
        </p:blipFill>
        <p:spPr bwMode="auto">
          <a:xfrm>
            <a:off x="4763" y="8345488"/>
            <a:ext cx="130048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77B87-64FE-430F-9A76-048AADC97D45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40AA4-D2CC-45BE-A931-8B2D4A95CCCB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894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866987"/>
            <a:ext cx="11054080" cy="1625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5360" y="2817707"/>
            <a:ext cx="5418667" cy="5852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610773" y="2817707"/>
            <a:ext cx="5418667" cy="5852160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5E9C4-E99D-45E4-88C5-25DF2B96D3F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866987"/>
            <a:ext cx="11054080" cy="1625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75360" y="2817707"/>
            <a:ext cx="11054080" cy="5852160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F9465-0A73-4B38-8C52-80450A49B8A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91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0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C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C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2F95F-A5E0-4BE9-BC19-093A29471E3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64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B4865-7B7B-B848-8969-DFDBF6E4709F}" type="datetimeFigureOut">
              <a:rPr lang="en-US"/>
              <a:pPr>
                <a:defRPr/>
              </a:pPr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8886613"/>
            <a:ext cx="758613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FD92E0-B011-734A-AFC1-D76196FA977F}" type="slidenum">
              <a:rPr lang="en-US" altLang="es-ES_tradnl"/>
              <a:pPr/>
              <a:t>‹Nr.›</a:t>
            </a:fld>
            <a:endParaRPr lang="en-US" altLang="es-ES_tradnl"/>
          </a:p>
        </p:txBody>
      </p:sp>
    </p:spTree>
    <p:extLst>
      <p:ext uri="{BB962C8B-B14F-4D97-AF65-F5344CB8AC3E}">
        <p14:creationId xmlns:p14="http://schemas.microsoft.com/office/powerpoint/2010/main" val="191424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83733" y="2767942"/>
            <a:ext cx="2926080" cy="292608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r>
              <a:rPr lang="es-ES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2353925" y="7489825"/>
            <a:ext cx="650875" cy="13652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r>
              <a:rPr lang="es-ES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432644" y="2833570"/>
            <a:ext cx="2252049" cy="1842347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r>
              <a:rPr lang="es-ES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560" y="2833570"/>
            <a:ext cx="8344747" cy="2801843"/>
          </a:xfrm>
        </p:spPr>
        <p:txBody>
          <a:bodyPr>
            <a:normAutofit/>
          </a:bodyPr>
          <a:lstStyle>
            <a:lvl1pPr algn="l" eaLnBrk="1" latinLnBrk="0" hangingPunct="1">
              <a:defRPr kumimoji="0" lang="es-ES" sz="4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869" y="7261015"/>
            <a:ext cx="11704321" cy="534453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es-ES" sz="2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197" indent="0" eaLnBrk="1" latinLnBrk="0" hangingPunct="1">
              <a:buNone/>
              <a:defRPr kumimoji="0" lang="es-ES" sz="2600"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eaLnBrk="1" latinLnBrk="0" hangingPunct="1">
              <a:buNone/>
              <a:defRPr kumimoji="0" lang="es-ES" sz="2300"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eaLnBrk="1" latinLnBrk="0" hangingPunct="1">
              <a:buNone/>
              <a:defRPr kumimoji="0" lang="es-ES" sz="2000"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eaLnBrk="1" latinLnBrk="0" hangingPunct="1">
              <a:buNone/>
              <a:defRPr kumimoji="0" lang="es-ES" sz="2000"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eaLnBrk="1" latinLnBrk="0" hangingPunct="1">
              <a:buNone/>
              <a:defRPr kumimoji="0" lang="es-ES" sz="2000"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eaLnBrk="1" latinLnBrk="0" hangingPunct="1">
              <a:buNone/>
              <a:defRPr kumimoji="0" lang="es-ES" sz="2000"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eaLnBrk="1" latinLnBrk="0" hangingPunct="1">
              <a:buNone/>
              <a:defRPr kumimoji="0" lang="es-ES" sz="2000"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eaLnBrk="1" latinLnBrk="0" hangingPunct="1">
              <a:buNone/>
              <a:defRPr kumimoji="0" lang="es-ES"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344BA1-449C-495C-AE64-AE6C607632F7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4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contenid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875" b="5263"/>
          <a:stretch>
            <a:fillRect/>
          </a:stretch>
        </p:blipFill>
        <p:spPr bwMode="auto">
          <a:xfrm>
            <a:off x="4763" y="8345488"/>
            <a:ext cx="130048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45" y="108373"/>
            <a:ext cx="11950962" cy="975360"/>
          </a:xfrm>
        </p:spPr>
        <p:txBody>
          <a:bodyPr>
            <a:normAutofit/>
          </a:bodyPr>
          <a:lstStyle>
            <a:lvl1pPr algn="l" eaLnBrk="1" latinLnBrk="0" hangingPunct="1">
              <a:defRPr kumimoji="0" lang="es-ES" sz="43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497226"/>
            <a:ext cx="11704320" cy="7215541"/>
          </a:xfrm>
        </p:spPr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6E3A4D4-2828-486C-A6E5-BADA3F7CD7CC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ECE77A52-BC1A-4246-BC07-12657DA9B1B9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05856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Énfasi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50240" y="2275842"/>
            <a:ext cx="11704320" cy="6436925"/>
          </a:xfrm>
        </p:spPr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B3B38ABF-41C9-4F24-9E52-9CD7283AB286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FF13758-74BC-46F0-9FBD-2CA5D89FF368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3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1"/>
            <a:ext cx="10052288" cy="1192107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es-ES" sz="40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384218"/>
            <a:ext cx="5743787" cy="5648292"/>
          </a:xfrm>
        </p:spPr>
        <p:txBody>
          <a:bodyPr/>
          <a:lstStyle>
            <a:lvl1pPr eaLnBrk="1" latinLnBrk="0" hangingPunct="1">
              <a:defRPr kumimoji="0" lang="es-ES"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 sz="3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 sz="2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 sz="2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es-ES" sz="2600"/>
            </a:lvl6pPr>
            <a:lvl7pPr eaLnBrk="1" latinLnBrk="0" hangingPunct="1">
              <a:defRPr kumimoji="0" lang="es-ES" sz="2600"/>
            </a:lvl7pPr>
            <a:lvl8pPr eaLnBrk="1" latinLnBrk="0" hangingPunct="1">
              <a:defRPr kumimoji="0" lang="es-ES" sz="2600"/>
            </a:lvl8pPr>
            <a:lvl9pPr eaLnBrk="1" latinLnBrk="0" hangingPunct="1">
              <a:defRPr kumimoji="0" lang="es-ES" sz="2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384213"/>
            <a:ext cx="5743787" cy="5648290"/>
          </a:xfrm>
        </p:spPr>
        <p:txBody>
          <a:bodyPr/>
          <a:lstStyle>
            <a:lvl1pPr eaLnBrk="1" latinLnBrk="0" hangingPunct="1">
              <a:defRPr kumimoji="0" lang="es-ES"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 sz="3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 sz="2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 sz="2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es-ES" sz="2600"/>
            </a:lvl6pPr>
            <a:lvl7pPr eaLnBrk="1" latinLnBrk="0" hangingPunct="1">
              <a:defRPr kumimoji="0" lang="es-ES" sz="2600"/>
            </a:lvl7pPr>
            <a:lvl8pPr eaLnBrk="1" latinLnBrk="0" hangingPunct="1">
              <a:defRPr kumimoji="0" lang="es-ES" sz="2600"/>
            </a:lvl8pPr>
            <a:lvl9pPr eaLnBrk="1" latinLnBrk="0" hangingPunct="1">
              <a:defRPr kumimoji="0" lang="es-ES" sz="2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68419-3BFE-4EE0-BA11-E2F4AE6F772D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5A6E7-DAB3-46E4-B216-DE75F16E063B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51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263"/>
            <a:ext cx="3476625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148" y="2954240"/>
            <a:ext cx="9970347" cy="1625600"/>
          </a:xfrm>
        </p:spPr>
        <p:txBody>
          <a:bodyPr/>
          <a:lstStyle>
            <a:lvl1pPr algn="l" eaLnBrk="1" latinLnBrk="0" hangingPunct="1">
              <a:defRPr kumimoji="0" lang="es-ES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32C287-8C89-4AC9-9BC3-5BD4A95140D5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236B29-C402-486D-909F-9F854EBE9443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4124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ólo el título: Énfasi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3013" y="4381868"/>
            <a:ext cx="12354560" cy="1558187"/>
          </a:xfrm>
        </p:spPr>
        <p:txBody>
          <a:bodyPr>
            <a:normAutofit/>
          </a:bodyPr>
          <a:lstStyle>
            <a:lvl1pPr algn="ctr" eaLnBrk="1" latinLnBrk="0" hangingPunct="1">
              <a:defRPr kumimoji="0" lang="es-ES" sz="6500" b="1" kern="1200" spc="-213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03843" y="3448536"/>
            <a:ext cx="12364800" cy="909884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es-ES" sz="40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650197" indent="0" eaLnBrk="1" latinLnBrk="0" hangingPunct="1">
              <a:buNone/>
              <a:defRPr kumimoji="0" lang="es-ES" sz="2800" b="1"/>
            </a:lvl2pPr>
            <a:lvl3pPr marL="1300393" indent="0" eaLnBrk="1" latinLnBrk="0" hangingPunct="1">
              <a:buNone/>
              <a:defRPr kumimoji="0" lang="es-ES" sz="2600" b="1"/>
            </a:lvl3pPr>
            <a:lvl4pPr marL="1950590" indent="0" eaLnBrk="1" latinLnBrk="0" hangingPunct="1">
              <a:buNone/>
              <a:defRPr kumimoji="0" lang="es-ES" sz="2300" b="1"/>
            </a:lvl4pPr>
            <a:lvl5pPr marL="2600786" indent="0" eaLnBrk="1" latinLnBrk="0" hangingPunct="1">
              <a:buNone/>
              <a:defRPr kumimoji="0" lang="es-ES" sz="2300" b="1"/>
            </a:lvl5pPr>
            <a:lvl6pPr marL="3250983" indent="0" eaLnBrk="1" latinLnBrk="0" hangingPunct="1">
              <a:buNone/>
              <a:defRPr kumimoji="0" lang="es-ES" sz="2300" b="1"/>
            </a:lvl6pPr>
            <a:lvl7pPr marL="3901180" indent="0" eaLnBrk="1" latinLnBrk="0" hangingPunct="1">
              <a:buNone/>
              <a:defRPr kumimoji="0" lang="es-ES" sz="2300" b="1"/>
            </a:lvl7pPr>
            <a:lvl8pPr marL="4551376" indent="0" eaLnBrk="1" latinLnBrk="0" hangingPunct="1">
              <a:buNone/>
              <a:defRPr kumimoji="0" lang="es-ES" sz="2300" b="1"/>
            </a:lvl8pPr>
            <a:lvl9pPr marL="5201573" indent="0" eaLnBrk="1" latinLnBrk="0" hangingPunct="1">
              <a:buNone/>
              <a:defRPr kumimoji="0" lang="es-ES" sz="23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86265-0159-4C35-9499-68C41087CF31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D5398-9868-409A-B8B1-096874BDBA25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7416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con texto 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4118187"/>
            <a:ext cx="10728960" cy="3034453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0033" y="4551680"/>
            <a:ext cx="9970347" cy="2384213"/>
          </a:xfrm>
        </p:spPr>
        <p:txBody>
          <a:bodyPr>
            <a:normAutofit/>
          </a:bodyPr>
          <a:lstStyle>
            <a:lvl1pPr marL="0" algn="l" defTabSz="1300393" rtl="0" eaLnBrk="1" latinLnBrk="0" hangingPunct="1">
              <a:defRPr kumimoji="0" lang="es-ES" sz="5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610775" y="945466"/>
            <a:ext cx="5960533" cy="541867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es-ES" sz="26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915CA-099B-41AA-968F-5C1E55EB67D2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8CF7506-B1F1-4A78-A493-7EC7AFB53B98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51993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2" y="866987"/>
            <a:ext cx="4278490" cy="1174044"/>
          </a:xfrm>
        </p:spPr>
        <p:txBody>
          <a:bodyPr anchor="b"/>
          <a:lstStyle>
            <a:lvl1pPr algn="l" eaLnBrk="1" latinLnBrk="0" hangingPunct="1">
              <a:defRPr kumimoji="0" lang="es-ES" sz="2800" b="1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636" y="866987"/>
            <a:ext cx="7270044" cy="7586133"/>
          </a:xfrm>
        </p:spPr>
        <p:txBody>
          <a:bodyPr/>
          <a:lstStyle>
            <a:lvl1pPr eaLnBrk="1" latinLnBrk="0" hangingPunct="1">
              <a:defRPr kumimoji="0" lang="es-ES" sz="4000">
                <a:solidFill>
                  <a:schemeClr val="bg1"/>
                </a:solidFill>
              </a:defRPr>
            </a:lvl1pPr>
            <a:lvl2pPr eaLnBrk="1" latinLnBrk="0" hangingPunct="1">
              <a:defRPr kumimoji="0" lang="es-ES" sz="4000">
                <a:solidFill>
                  <a:schemeClr val="bg1"/>
                </a:solidFill>
              </a:defRPr>
            </a:lvl2pPr>
            <a:lvl3pPr eaLnBrk="1" latinLnBrk="0" hangingPunct="1">
              <a:defRPr kumimoji="0" lang="es-ES" sz="3400">
                <a:solidFill>
                  <a:schemeClr val="bg1"/>
                </a:solidFill>
              </a:defRPr>
            </a:lvl3pPr>
            <a:lvl4pPr eaLnBrk="1" latinLnBrk="0" hangingPunct="1">
              <a:defRPr kumimoji="0" lang="es-ES" sz="2800">
                <a:solidFill>
                  <a:schemeClr val="bg1"/>
                </a:solidFill>
              </a:defRPr>
            </a:lvl4pPr>
            <a:lvl5pPr eaLnBrk="1" latinLnBrk="0" hangingPunct="1">
              <a:defRPr kumimoji="0" lang="es-ES" sz="2800">
                <a:solidFill>
                  <a:schemeClr val="bg1"/>
                </a:solidFill>
              </a:defRPr>
            </a:lvl5pPr>
            <a:lvl6pPr eaLnBrk="1" latinLnBrk="0" hangingPunct="1">
              <a:defRPr kumimoji="0" lang="es-ES" sz="2800"/>
            </a:lvl6pPr>
            <a:lvl7pPr eaLnBrk="1" latinLnBrk="0" hangingPunct="1">
              <a:defRPr kumimoji="0" lang="es-ES" sz="2800"/>
            </a:lvl7pPr>
            <a:lvl8pPr eaLnBrk="1" latinLnBrk="0" hangingPunct="1">
              <a:defRPr kumimoji="0" lang="es-ES" sz="2800"/>
            </a:lvl8pPr>
            <a:lvl9pPr eaLnBrk="1" latinLnBrk="0" hangingPunct="1">
              <a:defRPr kumimoji="0" lang="es-ES" sz="2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5122" y="2041035"/>
            <a:ext cx="4278490" cy="5436727"/>
          </a:xfrm>
        </p:spPr>
        <p:txBody>
          <a:bodyPr/>
          <a:lstStyle>
            <a:lvl1pPr marL="0" indent="0" eaLnBrk="1" latinLnBrk="0" hangingPunct="1">
              <a:buNone/>
              <a:defRPr kumimoji="0" lang="es-ES"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197" indent="0" eaLnBrk="1" latinLnBrk="0" hangingPunct="1">
              <a:buNone/>
              <a:defRPr kumimoji="0" lang="es-ES" sz="1700"/>
            </a:lvl2pPr>
            <a:lvl3pPr marL="1300393" indent="0" eaLnBrk="1" latinLnBrk="0" hangingPunct="1">
              <a:buNone/>
              <a:defRPr kumimoji="0" lang="es-ES" sz="1400"/>
            </a:lvl3pPr>
            <a:lvl4pPr marL="1950590" indent="0" eaLnBrk="1" latinLnBrk="0" hangingPunct="1">
              <a:buNone/>
              <a:defRPr kumimoji="0" lang="es-ES" sz="1300"/>
            </a:lvl4pPr>
            <a:lvl5pPr marL="2600786" indent="0" eaLnBrk="1" latinLnBrk="0" hangingPunct="1">
              <a:buNone/>
              <a:defRPr kumimoji="0" lang="es-ES" sz="1300"/>
            </a:lvl5pPr>
            <a:lvl6pPr marL="3250983" indent="0" eaLnBrk="1" latinLnBrk="0" hangingPunct="1">
              <a:buNone/>
              <a:defRPr kumimoji="0" lang="es-ES" sz="1300"/>
            </a:lvl6pPr>
            <a:lvl7pPr marL="3901180" indent="0" eaLnBrk="1" latinLnBrk="0" hangingPunct="1">
              <a:buNone/>
              <a:defRPr kumimoji="0" lang="es-ES" sz="1300"/>
            </a:lvl7pPr>
            <a:lvl8pPr marL="4551376" indent="0" eaLnBrk="1" latinLnBrk="0" hangingPunct="1">
              <a:buNone/>
              <a:defRPr kumimoji="0" lang="es-ES" sz="1300"/>
            </a:lvl8pPr>
            <a:lvl9pPr marL="5201573" indent="0" eaLnBrk="1" latinLnBrk="0" hangingPunct="1">
              <a:buNone/>
              <a:defRPr kumimoji="0" lang="es-ES" sz="1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5827299-044E-452A-9062-778FCB4E97C9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0434FD-1D8D-4BBE-BDE1-35C04F4772D0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491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875" b="5263"/>
          <a:stretch>
            <a:fillRect/>
          </a:stretch>
        </p:blipFill>
        <p:spPr bwMode="auto">
          <a:xfrm>
            <a:off x="4763" y="8345488"/>
            <a:ext cx="130048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50875" y="390525"/>
            <a:ext cx="1170305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 eaLnBrk="1" latinLnBrk="0" hangingPunct="1">
              <a:defRPr kumimoji="0" lang="es-ES"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860C55A-2F19-416B-A199-31709420314B}" type="datetimeFigureOut">
              <a:rPr lang="es-EC"/>
              <a:pPr>
                <a:defRPr/>
              </a:pPr>
              <a:t>8/5/16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 eaLnBrk="1" latinLnBrk="0" hangingPunct="1">
              <a:defRPr kumimoji="0" lang="es-ES"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 eaLnBrk="1" latinLnBrk="0" hangingPunct="1">
              <a:defRPr kumimoji="0" lang="es-ES"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B0EB76-5F20-414A-98DB-DA8D34FE2937}" type="slidenum">
              <a:rPr/>
              <a:pPr>
                <a:defRPr/>
              </a:pPr>
              <a:t>‹Nr.›</a:t>
            </a:fld>
            <a:endParaRPr/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0875" y="2276475"/>
            <a:ext cx="11703050" cy="643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s-ES" sz="6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5pPr>
      <a:lvl6pPr marL="650230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6pPr>
      <a:lvl7pPr marL="1300460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7pPr>
      <a:lvl8pPr marL="1950690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8pPr>
      <a:lvl9pPr marL="2600919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s-ES"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es-ES"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s-ES"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kumimoji="0" lang="es-ES"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kumimoji="0" lang="es-ES"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kumimoji="0" lang="es-ES"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kumimoji="0" lang="es-ES"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s-ES"/>
      </a:defPPr>
      <a:lvl1pPr marL="0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.org/WAI/intro/wcag.php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webmasters/answer/35769" TargetMode="External"/><Relationship Id="rId4" Type="http://schemas.openxmlformats.org/officeDocument/2006/relationships/hyperlink" Target="https://support.google.com/webmasters/answer/70897" TargetMode="External"/><Relationship Id="rId5" Type="http://schemas.openxmlformats.org/officeDocument/2006/relationships/hyperlink" Target="https://support.google.com/webmasters/answer/35291?hl=es-419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google.com/webmast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body" sz="quarter" idx="14"/>
          </p:nvPr>
        </p:nvSpPr>
        <p:spPr>
          <a:xfrm>
            <a:off x="5094288" y="1843088"/>
            <a:ext cx="7259637" cy="2012950"/>
          </a:xfrm>
        </p:spPr>
        <p:txBody>
          <a:bodyPr/>
          <a:lstStyle/>
          <a:p>
            <a:pPr marL="0" indent="0">
              <a:defRPr/>
            </a:pPr>
            <a:r>
              <a:rPr smtClean="0"/>
              <a:t>Estandares para el Web 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0813" y="5851525"/>
            <a:ext cx="10404475" cy="1301750"/>
          </a:xfrm>
        </p:spPr>
        <p:txBody>
          <a:bodyPr/>
          <a:lstStyle/>
          <a:p>
            <a:pPr>
              <a:defRPr/>
            </a:pPr>
            <a:r>
              <a:rPr smtClean="0"/>
              <a:t>Desarrollo de aplicaciones Web</a:t>
            </a:r>
          </a:p>
        </p:txBody>
      </p:sp>
      <p:pic>
        <p:nvPicPr>
          <p:cNvPr id="19460" name="Picture 3" descr="InsertedImage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7108825"/>
            <a:ext cx="34925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4" descr="InsertedImage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982663"/>
            <a:ext cx="40386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5" descr="InsertedImage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773113"/>
            <a:ext cx="2641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Estándares Web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6" y="2572544"/>
            <a:ext cx="10516781" cy="50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2622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Estándares Web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6" y="1924472"/>
            <a:ext cx="11182920" cy="65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864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/>
          <a:lstStyle/>
          <a:p>
            <a:pPr>
              <a:defRPr/>
            </a:pPr>
            <a:r>
              <a:rPr lang="es-EC" dirty="0" smtClean="0"/>
              <a:t>Razones para desarrollar basado en estándares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0875" y="1497013"/>
            <a:ext cx="11703050" cy="7215187"/>
          </a:xfrm>
        </p:spPr>
        <p:txBody>
          <a:bodyPr/>
          <a:lstStyle/>
          <a:p>
            <a:pPr>
              <a:defRPr/>
            </a:pPr>
            <a:r>
              <a:rPr lang="es-EC" sz="3200" dirty="0" smtClean="0"/>
              <a:t>La curva de aprendizaje es mas suave.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Toma menos tiempo y se puede hacer más.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Es mas fácil reutilizar código complejo estándar, permitiendo que desarrolladores construyan librerías portables de herramientas.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Documentos estándares pueden ser reutilizados con facilidad.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Mantenimiento de sitios es hecho de forma mas fácil con poco, reduciendo costos e incrementando el tiempo de disponibilidad.</a:t>
            </a:r>
            <a:endParaRPr lang="es-EC" sz="3200" dirty="0"/>
          </a:p>
        </p:txBody>
      </p:sp>
    </p:spTree>
    <p:extLst>
      <p:ext uri="{BB962C8B-B14F-4D97-AF65-F5344CB8AC3E}">
        <p14:creationId xmlns:p14="http://schemas.microsoft.com/office/powerpoint/2010/main" val="1074198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/>
          <a:lstStyle/>
          <a:p>
            <a:pPr>
              <a:defRPr/>
            </a:pPr>
            <a:r>
              <a:rPr lang="es-EC" dirty="0" smtClean="0"/>
              <a:t>Razones para desarrollar basado en estándares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0875" y="1497013"/>
            <a:ext cx="11703050" cy="7215187"/>
          </a:xfrm>
        </p:spPr>
        <p:txBody>
          <a:bodyPr/>
          <a:lstStyle/>
          <a:p>
            <a:pPr>
              <a:defRPr/>
            </a:pPr>
            <a:r>
              <a:rPr lang="es-EC" sz="3200" dirty="0" smtClean="0"/>
              <a:t>El ancho de banda que necesita una pagina basada en estándares es significativamente menor.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Permite aumentar la accesibilidad, llegando a mas consumidores.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Desarrollando con estándares se crean sitios mas duraderos, aumentando la compatibilidad con futuras aplicaciones clientes.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Es mas fácil crear soluciones a través del navegados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Sitios basados en estándares son mas optimizados por los buscadores, incrementando el trafico o cantidad de visitas.</a:t>
            </a:r>
            <a:endParaRPr lang="es-EC" sz="3200" dirty="0"/>
          </a:p>
        </p:txBody>
      </p:sp>
    </p:spTree>
    <p:extLst>
      <p:ext uri="{BB962C8B-B14F-4D97-AF65-F5344CB8AC3E}">
        <p14:creationId xmlns:p14="http://schemas.microsoft.com/office/powerpoint/2010/main" val="15184999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dirty="0" smtClean="0"/>
              <a:t>Qué se necesita para que un documento Web sea estándar?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>
          <a:xfrm>
            <a:off x="650875" y="1497013"/>
            <a:ext cx="11703050" cy="7215187"/>
          </a:xfrm>
        </p:spPr>
        <p:txBody>
          <a:bodyPr/>
          <a:lstStyle/>
          <a:p>
            <a:pPr marL="487672" indent="-487672">
              <a:defRPr/>
            </a:pPr>
            <a:r>
              <a:rPr sz="3200" dirty="0" err="1" smtClean="0"/>
              <a:t>Código</a:t>
            </a:r>
            <a:r>
              <a:rPr sz="3200" dirty="0" smtClean="0"/>
              <a:t> HTML5 </a:t>
            </a:r>
            <a:r>
              <a:rPr sz="3200" dirty="0" err="1" smtClean="0"/>
              <a:t>válido</a:t>
            </a:r>
            <a:endParaRPr sz="3200" dirty="0" smtClean="0"/>
          </a:p>
          <a:p>
            <a:pPr marL="487672" indent="-487672">
              <a:defRPr/>
            </a:pPr>
            <a:r>
              <a:rPr sz="3200" dirty="0" smtClean="0"/>
              <a:t>Uso de CSS para manejo de </a:t>
            </a:r>
            <a:r>
              <a:rPr sz="3200" dirty="0" err="1" smtClean="0"/>
              <a:t>layout</a:t>
            </a:r>
            <a:endParaRPr sz="3200" dirty="0" smtClean="0"/>
          </a:p>
          <a:p>
            <a:pPr marL="487672" indent="-487672">
              <a:defRPr/>
            </a:pPr>
            <a:r>
              <a:rPr sz="3200" dirty="0" smtClean="0"/>
              <a:t>Tiene una estructura apropiada y un </a:t>
            </a:r>
            <a:r>
              <a:rPr sz="3200" dirty="0" err="1" smtClean="0"/>
              <a:t>markup</a:t>
            </a:r>
            <a:r>
              <a:rPr sz="3200" dirty="0" smtClean="0"/>
              <a:t> </a:t>
            </a:r>
            <a:r>
              <a:rPr sz="3200" dirty="0" err="1" smtClean="0"/>
              <a:t>semántico</a:t>
            </a:r>
            <a:r>
              <a:rPr sz="3200" dirty="0" smtClean="0"/>
              <a:t>.</a:t>
            </a:r>
          </a:p>
          <a:p>
            <a:pPr marL="487672" indent="-487672">
              <a:defRPr/>
            </a:pPr>
            <a:r>
              <a:rPr sz="3200" dirty="0" smtClean="0"/>
              <a:t>Trabaja en cualquier browser, desde cualquier sistema operativo</a:t>
            </a:r>
          </a:p>
          <a:p>
            <a:pPr marL="487672" indent="-487672">
              <a:defRPr/>
            </a:pPr>
            <a:endParaRPr sz="3200" dirty="0" smtClean="0"/>
          </a:p>
          <a:p>
            <a:pPr marL="0" indent="0">
              <a:buFont typeface="Arial" pitchFamily="34" charset="0"/>
              <a:buNone/>
              <a:defRPr/>
            </a:pPr>
            <a:r>
              <a:rPr sz="2800" b="1" dirty="0" smtClean="0"/>
              <a:t>Nota: </a:t>
            </a:r>
            <a:r>
              <a:rPr sz="2800" dirty="0" smtClean="0"/>
              <a:t>La </a:t>
            </a:r>
            <a:r>
              <a:rPr sz="2800" dirty="0" err="1" smtClean="0"/>
              <a:t>mayoría</a:t>
            </a:r>
            <a:r>
              <a:rPr sz="2800" dirty="0" smtClean="0"/>
              <a:t> de sitios web no tienen el </a:t>
            </a:r>
            <a:r>
              <a:rPr sz="2800" dirty="0" err="1" smtClean="0"/>
              <a:t>markup</a:t>
            </a:r>
            <a:r>
              <a:rPr sz="2800" dirty="0" smtClean="0"/>
              <a:t> adecuado y carecen de </a:t>
            </a:r>
            <a:r>
              <a:rPr sz="2800" dirty="0" err="1" smtClean="0"/>
              <a:t>estándares</a:t>
            </a:r>
            <a:r>
              <a:rPr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336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/>
          <a:lstStyle/>
          <a:p>
            <a:pPr>
              <a:defRPr/>
            </a:pPr>
            <a:r>
              <a:rPr smtClean="0"/>
              <a:t>Markup semantico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>
          <a:xfrm>
            <a:off x="650875" y="1497013"/>
            <a:ext cx="11703050" cy="7215187"/>
          </a:xfrm>
        </p:spPr>
        <p:txBody>
          <a:bodyPr/>
          <a:lstStyle/>
          <a:p>
            <a:pPr marL="487672" indent="-487672">
              <a:defRPr/>
            </a:pPr>
            <a:r>
              <a:rPr lang="es-ES" sz="3200" dirty="0" smtClean="0"/>
              <a:t>En la ultima década, se ha llegado a un consenso de que los documentos HTML deben enfocarse a la estructura de un documento.</a:t>
            </a:r>
          </a:p>
          <a:p>
            <a:pPr marL="487672" indent="-487672">
              <a:defRPr/>
            </a:pPr>
            <a:endParaRPr lang="es-ES" sz="3200" dirty="0" smtClean="0"/>
          </a:p>
          <a:p>
            <a:pPr marL="487672" indent="-487672">
              <a:defRPr/>
            </a:pPr>
            <a:r>
              <a:rPr lang="es-ES" sz="3200" dirty="0" smtClean="0"/>
              <a:t>Y mas bien, dejar que las hojas de estilos (CSS) se enfoquen a la presentación de una pagina.</a:t>
            </a:r>
          </a:p>
          <a:p>
            <a:pPr marL="487672" indent="-487672">
              <a:defRPr/>
            </a:pPr>
            <a:endParaRPr lang="es-ES" sz="3200" dirty="0"/>
          </a:p>
          <a:p>
            <a:pPr marL="487672" indent="-487672">
              <a:defRPr/>
            </a:pPr>
            <a:r>
              <a:rPr lang="es-ES" sz="3200" dirty="0" smtClean="0"/>
              <a:t>En resumen, un documento HTML no debe describir como va a lucir la pagina, por el contrario debe describir su estructura semántica</a:t>
            </a:r>
            <a:r>
              <a:rPr lang="es-ES" sz="3200" dirty="0" smtClean="0"/>
              <a:t>.</a:t>
            </a:r>
            <a:endParaRPr sz="3200" dirty="0" smtClean="0"/>
          </a:p>
        </p:txBody>
      </p:sp>
    </p:spTree>
    <p:extLst>
      <p:ext uri="{BB962C8B-B14F-4D97-AF65-F5344CB8AC3E}">
        <p14:creationId xmlns:p14="http://schemas.microsoft.com/office/powerpoint/2010/main" val="1747074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/>
          <a:lstStyle/>
          <a:p>
            <a:pPr>
              <a:defRPr/>
            </a:pPr>
            <a:r>
              <a:rPr smtClean="0"/>
              <a:t>Markup semantico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2" y="1996479"/>
            <a:ext cx="11089232" cy="57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14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/>
          <a:lstStyle/>
          <a:p>
            <a:pPr>
              <a:defRPr/>
            </a:pPr>
            <a:r>
              <a:rPr smtClean="0"/>
              <a:t>Estándares para el Web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650875" y="1497013"/>
            <a:ext cx="11703050" cy="7215187"/>
          </a:xfrm>
        </p:spPr>
        <p:txBody>
          <a:bodyPr/>
          <a:lstStyle/>
          <a:p>
            <a:pPr marL="487672" indent="-487672">
              <a:defRPr/>
            </a:pPr>
            <a:r>
              <a:rPr sz="3200" dirty="0" smtClean="0"/>
              <a:t>Uso de </a:t>
            </a:r>
            <a:r>
              <a:rPr sz="3200" dirty="0" err="1" smtClean="0"/>
              <a:t>tags</a:t>
            </a:r>
            <a:r>
              <a:rPr sz="3200" dirty="0" smtClean="0"/>
              <a:t> HTML de forma correcta</a:t>
            </a:r>
          </a:p>
          <a:p>
            <a:pPr marL="487672" indent="-487672">
              <a:defRPr/>
            </a:pPr>
            <a:endParaRPr sz="3200" dirty="0" smtClean="0"/>
          </a:p>
          <a:p>
            <a:pPr marL="487672" indent="-487672">
              <a:defRPr/>
            </a:pPr>
            <a:r>
              <a:rPr sz="3200" dirty="0" smtClean="0"/>
              <a:t>Uso adecuado de los </a:t>
            </a:r>
            <a:r>
              <a:rPr sz="3200" dirty="0" err="1" smtClean="0"/>
              <a:t>tags</a:t>
            </a:r>
            <a:r>
              <a:rPr sz="3200" dirty="0" smtClean="0"/>
              <a:t> HTML</a:t>
            </a:r>
          </a:p>
          <a:p>
            <a:pPr marL="487672" indent="-487672">
              <a:defRPr/>
            </a:pPr>
            <a:endParaRPr sz="3200" dirty="0" smtClean="0"/>
          </a:p>
          <a:p>
            <a:pPr marL="487672" indent="-487672">
              <a:defRPr/>
            </a:pPr>
            <a:r>
              <a:rPr sz="3200" dirty="0" smtClean="0"/>
              <a:t>Para manejo de </a:t>
            </a:r>
            <a:r>
              <a:rPr sz="3200" dirty="0" err="1" smtClean="0"/>
              <a:t>presentación</a:t>
            </a:r>
            <a:r>
              <a:rPr sz="3200" dirty="0" smtClean="0"/>
              <a:t> se debe hacer uso de los CSS</a:t>
            </a:r>
          </a:p>
          <a:p>
            <a:pPr marL="487672" indent="-487672">
              <a:defRPr/>
            </a:pPr>
            <a:endParaRPr sz="3200" dirty="0" smtClean="0"/>
          </a:p>
          <a:p>
            <a:pPr marL="487672" indent="-487672">
              <a:defRPr/>
            </a:pPr>
            <a:r>
              <a:rPr sz="3200" dirty="0" smtClean="0"/>
              <a:t>Manejar una correcta </a:t>
            </a:r>
            <a:r>
              <a:rPr sz="3200" dirty="0" err="1" smtClean="0"/>
              <a:t>jerarquía</a:t>
            </a:r>
            <a:r>
              <a:rPr sz="3200" dirty="0" smtClean="0"/>
              <a:t> de contenido</a:t>
            </a:r>
          </a:p>
          <a:p>
            <a:pPr marL="487672" indent="-487672">
              <a:defRPr/>
            </a:pPr>
            <a:endParaRPr sz="3200" dirty="0" smtClean="0"/>
          </a:p>
          <a:p>
            <a:pPr marL="487672" indent="-487672">
              <a:defRPr/>
            </a:pPr>
            <a:r>
              <a:rPr sz="3200" dirty="0" smtClean="0"/>
              <a:t>Uso correcto de encabezados, párrafos, listas y tablas</a:t>
            </a:r>
          </a:p>
        </p:txBody>
      </p:sp>
    </p:spTree>
    <p:extLst>
      <p:ext uri="{BB962C8B-B14F-4D97-AF65-F5344CB8AC3E}">
        <p14:creationId xmlns:p14="http://schemas.microsoft.com/office/powerpoint/2010/main" val="1874484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Mejora Progresiva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Actualmente, nos </a:t>
            </a:r>
            <a:r>
              <a:rPr lang="es-ES_tradnl" dirty="0" smtClean="0"/>
              <a:t>enfrentamos </a:t>
            </a:r>
            <a:r>
              <a:rPr lang="es-ES_tradnl" dirty="0"/>
              <a:t>a un gran rango de browsers con distintas capacidades desde soporte </a:t>
            </a:r>
            <a:r>
              <a:rPr lang="es-ES_tradnl" dirty="0" smtClean="0"/>
              <a:t>básico </a:t>
            </a:r>
            <a:r>
              <a:rPr lang="es-ES_tradnl" dirty="0"/>
              <a:t>de HTML hasta uno con las ultimas tendencias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La </a:t>
            </a:r>
            <a:r>
              <a:rPr lang="es-ES_tradnl" dirty="0"/>
              <a:t>mejora progresiva es una estrategia para lidiar con browsers de capacidades desconocidas.</a:t>
            </a:r>
          </a:p>
        </p:txBody>
      </p:sp>
    </p:spTree>
    <p:extLst>
      <p:ext uri="{BB962C8B-B14F-4D97-AF65-F5344CB8AC3E}">
        <p14:creationId xmlns:p14="http://schemas.microsoft.com/office/powerpoint/2010/main" val="113794579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Mejora Progresiva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58" y="2572544"/>
            <a:ext cx="1057653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9361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25925" y="2833688"/>
            <a:ext cx="8345488" cy="2801937"/>
          </a:xfrm>
        </p:spPr>
        <p:txBody>
          <a:bodyPr/>
          <a:lstStyle/>
          <a:p>
            <a:pPr>
              <a:defRPr/>
            </a:pPr>
            <a:r>
              <a:rPr lang="es-EC" dirty="0" smtClean="0"/>
              <a:t>Desarrollo Web usando estándares</a:t>
            </a:r>
            <a:endParaRPr lang="es-EC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338" y="7261225"/>
            <a:ext cx="11704637" cy="534988"/>
          </a:xfrm>
        </p:spPr>
        <p:txBody>
          <a:bodyPr/>
          <a:lstStyle/>
          <a:p>
            <a:pPr>
              <a:defRPr/>
            </a:pPr>
            <a:endParaRPr lang="es-EC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Mejora Progresiva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4000" b="1" dirty="0"/>
              <a:t>Estrategia de </a:t>
            </a:r>
            <a:r>
              <a:rPr lang="es-ES_tradnl" sz="4000" b="1" dirty="0" smtClean="0"/>
              <a:t>Autoría</a:t>
            </a:r>
          </a:p>
          <a:p>
            <a:pPr algn="just"/>
            <a:r>
              <a:rPr lang="es-ES_tradnl" sz="4000" dirty="0" smtClean="0"/>
              <a:t>Documentos </a:t>
            </a:r>
            <a:r>
              <a:rPr lang="es-ES_tradnl" sz="4000" dirty="0"/>
              <a:t>HTML escritos en un orden </a:t>
            </a:r>
            <a:r>
              <a:rPr lang="es-ES_tradnl" sz="4000" dirty="0" smtClean="0"/>
              <a:t>lógico.</a:t>
            </a:r>
          </a:p>
          <a:p>
            <a:pPr algn="just"/>
            <a:endParaRPr lang="es-ES_tradnl" sz="4000" dirty="0" smtClean="0"/>
          </a:p>
          <a:p>
            <a:pPr algn="just"/>
            <a:r>
              <a:rPr lang="es-ES_tradnl" sz="4000" dirty="0" smtClean="0"/>
              <a:t>Elementos </a:t>
            </a:r>
            <a:r>
              <a:rPr lang="es-ES_tradnl" sz="4000" dirty="0"/>
              <a:t>marcados de una manera significativa</a:t>
            </a:r>
            <a:r>
              <a:rPr lang="es-ES_tradnl" sz="4000" dirty="0" smtClean="0"/>
              <a:t>.</a:t>
            </a:r>
          </a:p>
          <a:p>
            <a:pPr algn="just"/>
            <a:endParaRPr lang="es-ES_tradnl" sz="4000" dirty="0" smtClean="0"/>
          </a:p>
          <a:p>
            <a:pPr algn="just"/>
            <a:r>
              <a:rPr lang="es-ES_tradnl" sz="4000" dirty="0" smtClean="0"/>
              <a:t>Documentos </a:t>
            </a:r>
            <a:r>
              <a:rPr lang="es-ES_tradnl" sz="4000" dirty="0"/>
              <a:t>que puedan ser utilizados desde viejos hasta modernos browsers</a:t>
            </a:r>
            <a:r>
              <a:rPr lang="es-ES_tradnl" sz="4000" dirty="0" smtClean="0"/>
              <a:t>.</a:t>
            </a:r>
          </a:p>
          <a:p>
            <a:pPr algn="just"/>
            <a:endParaRPr lang="es-ES_tradnl" sz="4000" dirty="0" smtClean="0"/>
          </a:p>
          <a:p>
            <a:pPr algn="just"/>
            <a:r>
              <a:rPr lang="es-ES_tradnl" sz="4000" dirty="0" smtClean="0"/>
              <a:t>Documentos </a:t>
            </a:r>
            <a:r>
              <a:rPr lang="es-ES_tradnl" sz="4000" dirty="0"/>
              <a:t>HTML con elementos bien definidos.</a:t>
            </a:r>
          </a:p>
        </p:txBody>
      </p:sp>
    </p:spTree>
    <p:extLst>
      <p:ext uri="{BB962C8B-B14F-4D97-AF65-F5344CB8AC3E}">
        <p14:creationId xmlns:p14="http://schemas.microsoft.com/office/powerpoint/2010/main" val="20466167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Mejora Progresiva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sz="4000" b="1" dirty="0" smtClean="0"/>
              <a:t>Estrategia </a:t>
            </a:r>
            <a:r>
              <a:rPr lang="es-ES_tradnl" sz="4000" b="1" dirty="0"/>
              <a:t>de </a:t>
            </a:r>
            <a:r>
              <a:rPr lang="es-ES_tradnl" sz="4000" b="1" dirty="0" smtClean="0"/>
              <a:t>estilo</a:t>
            </a:r>
          </a:p>
          <a:p>
            <a:pPr algn="just"/>
            <a:r>
              <a:rPr lang="es-ES_tradnl" sz="4000" dirty="0" smtClean="0"/>
              <a:t>Puede </a:t>
            </a:r>
            <a:r>
              <a:rPr lang="es-ES_tradnl" sz="4000" dirty="0"/>
              <a:t>crear "capas" de experiencias simplemente tomando ventaja de la forma en que los navegadores analizan reglas de hojas de estilo</a:t>
            </a:r>
            <a:r>
              <a:rPr lang="es-ES_tradnl" sz="4000" dirty="0" smtClean="0"/>
              <a:t>.</a:t>
            </a:r>
          </a:p>
          <a:p>
            <a:pPr algn="just"/>
            <a:endParaRPr lang="es-ES_tradnl" sz="4000" dirty="0" smtClean="0"/>
          </a:p>
          <a:p>
            <a:pPr algn="just"/>
            <a:r>
              <a:rPr lang="es-ES_tradnl" sz="4000" dirty="0" smtClean="0"/>
              <a:t>Por </a:t>
            </a:r>
            <a:r>
              <a:rPr lang="es-ES_tradnl" sz="4000" dirty="0"/>
              <a:t>ejemplo, si un navegador soporta poner un fondo con gradiente, entonces defino una regla, caso contrario utilizo un fondo con un solo color.</a:t>
            </a:r>
          </a:p>
        </p:txBody>
      </p:sp>
    </p:spTree>
    <p:extLst>
      <p:ext uri="{BB962C8B-B14F-4D97-AF65-F5344CB8AC3E}">
        <p14:creationId xmlns:p14="http://schemas.microsoft.com/office/powerpoint/2010/main" val="5601071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Mejora progresiva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/>
              <a:t>Estrategia de </a:t>
            </a:r>
            <a:r>
              <a:rPr lang="es-ES_tradnl" b="1" dirty="0" smtClean="0"/>
              <a:t>scripting</a:t>
            </a:r>
          </a:p>
          <a:p>
            <a:pPr algn="just"/>
            <a:r>
              <a:rPr lang="es-ES_tradnl" dirty="0" err="1" smtClean="0"/>
              <a:t>Javascript</a:t>
            </a:r>
            <a:r>
              <a:rPr lang="es-ES_tradnl" dirty="0" smtClean="0"/>
              <a:t> </a:t>
            </a:r>
            <a:r>
              <a:rPr lang="es-ES_tradnl" dirty="0"/>
              <a:t>es el lenguaje de </a:t>
            </a:r>
            <a:r>
              <a:rPr lang="es-ES_tradnl" dirty="0" smtClean="0"/>
              <a:t>programación </a:t>
            </a:r>
            <a:r>
              <a:rPr lang="es-ES_tradnl" dirty="0"/>
              <a:t>que hace a las paginas interactivas y </a:t>
            </a:r>
            <a:r>
              <a:rPr lang="es-ES_tradnl" dirty="0" smtClean="0"/>
              <a:t>dinámicas.</a:t>
            </a:r>
          </a:p>
          <a:p>
            <a:pPr algn="just"/>
            <a:endParaRPr lang="es-ES_tradnl" dirty="0" smtClean="0"/>
          </a:p>
          <a:p>
            <a:pPr algn="just"/>
            <a:r>
              <a:rPr lang="es-ES_tradnl" dirty="0" smtClean="0"/>
              <a:t>Asegurarse </a:t>
            </a:r>
            <a:r>
              <a:rPr lang="es-ES_tradnl" dirty="0"/>
              <a:t>de que la funcionalidad </a:t>
            </a:r>
            <a:r>
              <a:rPr lang="es-ES_tradnl" dirty="0" smtClean="0"/>
              <a:t>básica </a:t>
            </a:r>
            <a:r>
              <a:rPr lang="es-ES_tradnl" dirty="0"/>
              <a:t>este intacta incluso cuando </a:t>
            </a:r>
            <a:r>
              <a:rPr lang="es-ES_tradnl" dirty="0" err="1"/>
              <a:t>Javascript</a:t>
            </a:r>
            <a:r>
              <a:rPr lang="es-ES_tradnl" dirty="0"/>
              <a:t> este desactivado.</a:t>
            </a:r>
          </a:p>
        </p:txBody>
      </p:sp>
    </p:spTree>
    <p:extLst>
      <p:ext uri="{BB962C8B-B14F-4D97-AF65-F5344CB8AC3E}">
        <p14:creationId xmlns:p14="http://schemas.microsoft.com/office/powerpoint/2010/main" val="1236600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ES_tradnl" dirty="0"/>
              <a:t>Responsive Web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_tradnl" b="1" dirty="0" err="1" smtClean="0"/>
              <a:t>Responsive</a:t>
            </a:r>
            <a:r>
              <a:rPr lang="es-ES_tradnl" b="1" dirty="0" smtClean="0"/>
              <a:t> web </a:t>
            </a:r>
            <a:r>
              <a:rPr lang="es-ES_tradnl" b="1" dirty="0" err="1" smtClean="0"/>
              <a:t>design</a:t>
            </a:r>
            <a:r>
              <a:rPr lang="es-ES_tradnl" b="1" dirty="0" smtClean="0"/>
              <a:t> </a:t>
            </a:r>
            <a:r>
              <a:rPr lang="es-ES_tradnl" dirty="0" smtClean="0"/>
              <a:t>(</a:t>
            </a:r>
            <a:r>
              <a:rPr lang="es-ES_tradnl" b="1" dirty="0" smtClean="0"/>
              <a:t>RWD</a:t>
            </a:r>
            <a:r>
              <a:rPr lang="es-ES_tradnl" dirty="0" smtClean="0"/>
              <a:t>) es una estrategia para </a:t>
            </a:r>
            <a:r>
              <a:rPr lang="es-ES_tradnl" u="sng" dirty="0" smtClean="0"/>
              <a:t>proveer diseños personalizados a dispositivos</a:t>
            </a:r>
            <a:r>
              <a:rPr lang="es-ES_tradnl" dirty="0" smtClean="0"/>
              <a:t> y son basados en el tamaño del </a:t>
            </a:r>
            <a:r>
              <a:rPr lang="es-ES_tradnl" dirty="0" err="1" smtClean="0"/>
              <a:t>viewport</a:t>
            </a:r>
            <a:r>
              <a:rPr lang="es-ES_tradnl" dirty="0" smtClean="0"/>
              <a:t> (ventana del navegador).</a:t>
            </a:r>
          </a:p>
          <a:p>
            <a:pPr fontAlgn="auto">
              <a:spcAft>
                <a:spcPts val="0"/>
              </a:spcAft>
              <a:defRPr/>
            </a:pPr>
            <a:endParaRPr lang="es-ES_tradnl" dirty="0"/>
          </a:p>
          <a:p>
            <a:pPr fontAlgn="auto">
              <a:spcAft>
                <a:spcPts val="0"/>
              </a:spcAft>
              <a:defRPr/>
            </a:pPr>
            <a:r>
              <a:rPr lang="es-ES_tradnl" dirty="0" smtClean="0"/>
              <a:t>Funciona de la siguiente forma: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s-ES_tradnl" dirty="0" smtClean="0"/>
              <a:t>Un documento HTML es servido para todos los dispositivos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s-ES_tradnl" dirty="0" smtClean="0"/>
              <a:t>Se aplica diferente estilos basados en el tamaño de la pantalla para proveer el diseño mas optimizado para ese dispositivo</a:t>
            </a:r>
          </a:p>
          <a:p>
            <a:pPr lvl="1" fontAlgn="auto">
              <a:spcAft>
                <a:spcPts val="0"/>
              </a:spcAft>
              <a:defRPr/>
            </a:pPr>
            <a:endParaRPr lang="es-ES_tradnl" dirty="0"/>
          </a:p>
          <a:p>
            <a:pPr fontAlgn="auto">
              <a:spcAft>
                <a:spcPts val="0"/>
              </a:spcAft>
              <a:defRPr/>
            </a:pPr>
            <a:r>
              <a:rPr lang="es-ES_tradnl" dirty="0" smtClean="0"/>
              <a:t>Es una de las herramientas principales para hacer frente a </a:t>
            </a:r>
            <a:r>
              <a:rPr lang="es-ES_tradnl" dirty="0" err="1" smtClean="0"/>
              <a:t>viewports</a:t>
            </a:r>
            <a:r>
              <a:rPr lang="es-ES_tradnl" dirty="0" smtClean="0"/>
              <a:t> desconocidos.</a:t>
            </a:r>
          </a:p>
        </p:txBody>
      </p:sp>
    </p:spTree>
    <p:extLst>
      <p:ext uri="{BB962C8B-B14F-4D97-AF65-F5344CB8AC3E}">
        <p14:creationId xmlns:p14="http://schemas.microsoft.com/office/powerpoint/2010/main" val="2335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14" y="108373"/>
            <a:ext cx="8236373" cy="910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901441"/>
            <a:ext cx="13004800" cy="7926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51" dirty="0">
                <a:latin typeface="+mn-lt"/>
                <a:ea typeface="+mn-ea"/>
                <a:cs typeface="+mn-cs"/>
              </a:rPr>
              <a:t>Breakpoints: 320px | 480px | 768px | 1024px</a:t>
            </a:r>
            <a:endParaRPr lang="en-US" sz="455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Responsive</a:t>
            </a:r>
            <a:r>
              <a:rPr lang="es-ES_tradnl" dirty="0" smtClean="0"/>
              <a:t> Web </a:t>
            </a:r>
            <a:r>
              <a:rPr lang="es-ES_tradnl" dirty="0" err="1" smtClean="0"/>
              <a:t>Design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RWD ayuda con los problemas relacionados con el </a:t>
            </a:r>
            <a:r>
              <a:rPr lang="es-ES" dirty="0" err="1" smtClean="0"/>
              <a:t>layout</a:t>
            </a:r>
            <a:r>
              <a:rPr lang="es-ES" dirty="0" smtClean="0"/>
              <a:t>, sin embargo no es la solución para todos los desafíos en el diseño para dispositivos móviles.</a:t>
            </a:r>
          </a:p>
          <a:p>
            <a:endParaRPr lang="es-ES" dirty="0"/>
          </a:p>
          <a:p>
            <a:r>
              <a:rPr lang="es-ES_tradnl" dirty="0" smtClean="0"/>
              <a:t>Para algunos sitios o servicios inclusive es mejor crear una versión móvil del sitio en vez de utilizar RWD.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964589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ES_tradnl" dirty="0" smtClean="0"/>
              <a:t>Accesibilidad</a:t>
            </a:r>
            <a:endParaRPr lang="es-ES_tradnl" altLang="es-ES_tradnl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_tradnl" altLang="es-ES_tradnl" sz="4000" dirty="0" smtClean="0"/>
              <a:t>Las personas acceden a la Web de distintas formas:</a:t>
            </a:r>
          </a:p>
          <a:p>
            <a:pPr lvl="1" algn="just"/>
            <a:r>
              <a:rPr lang="es-ES_tradnl" altLang="es-ES_tradnl" sz="3200" dirty="0" smtClean="0"/>
              <a:t>Lectores de pantallas, </a:t>
            </a:r>
          </a:p>
          <a:p>
            <a:pPr lvl="1" algn="just"/>
            <a:r>
              <a:rPr lang="es-ES_tradnl" altLang="es-ES_tradnl" sz="3200" dirty="0" smtClean="0"/>
              <a:t>Dispositivos Braille (electrónicos), </a:t>
            </a:r>
          </a:p>
          <a:p>
            <a:pPr lvl="1" algn="just"/>
            <a:r>
              <a:rPr lang="es-ES_tradnl" sz="3200" dirty="0" smtClean="0"/>
              <a:t>Magnificadores de pantalla</a:t>
            </a:r>
            <a:r>
              <a:rPr lang="es-ES_tradnl" altLang="es-ES_tradnl" sz="3200" dirty="0" smtClean="0"/>
              <a:t>, </a:t>
            </a:r>
          </a:p>
          <a:p>
            <a:pPr lvl="1" algn="just"/>
            <a:r>
              <a:rPr lang="es-ES_tradnl" altLang="es-ES_tradnl" sz="3200" dirty="0" smtClean="0"/>
              <a:t>etc. </a:t>
            </a:r>
          </a:p>
          <a:p>
            <a:pPr lvl="1" algn="just"/>
            <a:endParaRPr lang="es-ES_tradnl" altLang="es-ES_tradnl" sz="3200" dirty="0" smtClean="0"/>
          </a:p>
          <a:p>
            <a:pPr algn="just"/>
            <a:r>
              <a:rPr lang="es-ES_tradnl" altLang="es-ES_tradnl" sz="4000" dirty="0" smtClean="0"/>
              <a:t>Construir páginas que creen las menores barreras para obtener la información, independientemente de las capacidades del usuario y del dispositivo que utilice para acceder a la Web.</a:t>
            </a:r>
            <a:endParaRPr lang="es-ES_tradnl" alt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949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ES_tradnl" dirty="0"/>
              <a:t>Accesibilidad</a:t>
            </a:r>
            <a:endParaRPr lang="en-US" altLang="es-ES_tradnl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altLang="es-ES_tradnl" sz="4000" dirty="0" smtClean="0"/>
              <a:t>W3C comenzó </a:t>
            </a:r>
            <a:r>
              <a:rPr lang="es-ES_tradnl" altLang="es-ES_tradnl" sz="4000" b="1" dirty="0" smtClean="0"/>
              <a:t>Web </a:t>
            </a:r>
            <a:r>
              <a:rPr lang="es-ES_tradnl" altLang="es-ES_tradnl" sz="4000" b="1" dirty="0" err="1" smtClean="0"/>
              <a:t>Accessibility</a:t>
            </a:r>
            <a:r>
              <a:rPr lang="es-ES_tradnl" altLang="es-ES_tradnl" sz="4000" b="1" dirty="0" smtClean="0"/>
              <a:t> </a:t>
            </a:r>
            <a:r>
              <a:rPr lang="es-ES_tradnl" altLang="es-ES_tradnl" sz="4000" b="1" dirty="0" err="1" smtClean="0"/>
              <a:t>Initiative</a:t>
            </a:r>
            <a:r>
              <a:rPr lang="es-ES_tradnl" altLang="es-ES_tradnl" sz="4000" b="1" dirty="0" smtClean="0"/>
              <a:t> </a:t>
            </a:r>
            <a:r>
              <a:rPr lang="es-ES_tradnl" altLang="es-ES_tradnl" sz="4000" dirty="0" smtClean="0"/>
              <a:t>(WAI) para hacer frente a la necesidad de hacer la Web usable para todos. </a:t>
            </a:r>
            <a:br>
              <a:rPr lang="es-ES_tradnl" altLang="es-ES_tradnl" sz="4000" dirty="0" smtClean="0"/>
            </a:br>
            <a:endParaRPr lang="es-ES_tradnl" altLang="es-ES_tradnl" sz="4000" dirty="0" smtClean="0"/>
          </a:p>
          <a:p>
            <a:r>
              <a:rPr lang="es-ES_tradnl" altLang="es-ES_tradnl" sz="4000" dirty="0" smtClean="0"/>
              <a:t>El sitio de WAI (</a:t>
            </a:r>
            <a:r>
              <a:rPr lang="es-ES_tradnl" altLang="es-ES_tradnl" sz="4000" i="1" dirty="0" smtClean="0">
                <a:hlinkClick r:id="rId2"/>
              </a:rPr>
              <a:t>www.w3.org/WAI</a:t>
            </a:r>
            <a:r>
              <a:rPr lang="es-ES_tradnl" altLang="es-ES_tradnl" sz="4000" dirty="0" smtClean="0"/>
              <a:t>) es un buen comienzo para aprender mas acerca de la accesibilidad web. </a:t>
            </a:r>
            <a:br>
              <a:rPr lang="es-ES_tradnl" altLang="es-ES_tradnl" sz="4000" dirty="0" smtClean="0"/>
            </a:br>
            <a:endParaRPr lang="es-ES_tradnl" altLang="es-ES_tradnl" sz="4000" dirty="0" smtClean="0"/>
          </a:p>
          <a:p>
            <a:r>
              <a:rPr lang="es-ES_tradnl" altLang="es-ES_tradnl" sz="4000" dirty="0" smtClean="0"/>
              <a:t>Web Content </a:t>
            </a:r>
            <a:r>
              <a:rPr lang="es-ES_tradnl" altLang="es-ES_tradnl" sz="4000" dirty="0" err="1" smtClean="0"/>
              <a:t>Accessibility</a:t>
            </a:r>
            <a:r>
              <a:rPr lang="es-ES_tradnl" altLang="es-ES_tradnl" sz="4000" dirty="0" smtClean="0"/>
              <a:t> </a:t>
            </a:r>
            <a:r>
              <a:rPr lang="es-ES_tradnl" altLang="es-ES_tradnl" sz="4000" dirty="0" err="1" smtClean="0"/>
              <a:t>Guidelines</a:t>
            </a:r>
            <a:r>
              <a:rPr lang="es-ES_tradnl" altLang="es-ES_tradnl" sz="4000" dirty="0" smtClean="0"/>
              <a:t> (WCAG and WCAG 2.0). </a:t>
            </a:r>
            <a:r>
              <a:rPr lang="es-ES_tradnl" altLang="es-ES_tradnl" sz="4000" i="1" dirty="0" smtClean="0">
                <a:hlinkClick r:id="rId2"/>
              </a:rPr>
              <a:t>www.w3.org/WAI/intro/wcag.php</a:t>
            </a:r>
            <a:r>
              <a:rPr lang="es-ES_tradnl" altLang="es-ES_tradnl" sz="4000" dirty="0" smtClean="0"/>
              <a:t>.</a:t>
            </a:r>
            <a:endParaRPr lang="es-ES_tradnl" alt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7910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ES_tradnl" dirty="0" smtClean="0"/>
              <a:t>Rendimiento de tu sitio</a:t>
            </a:r>
            <a:endParaRPr lang="es-ES_tradnl" altLang="es-ES_tradnl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_tradnl" altLang="es-ES_tradnl" sz="4000" dirty="0" smtClean="0"/>
              <a:t>Los usuarios esperan que tu sitio carguen en menos de dos segundos, y un tercio de tu mercado se ira a otro sitio si no lo hace.</a:t>
            </a:r>
          </a:p>
          <a:p>
            <a:pPr algn="just"/>
            <a:endParaRPr lang="es-ES_tradnl" altLang="es-ES_tradnl" sz="4000" dirty="0" smtClean="0"/>
          </a:p>
          <a:p>
            <a:pPr algn="just"/>
            <a:r>
              <a:rPr lang="es-ES_tradnl" altLang="es-ES_tradnl" sz="4000" dirty="0" smtClean="0"/>
              <a:t>Los tiempos de espera han bajado a solo dos segundos (Fiona Fui-</a:t>
            </a:r>
            <a:r>
              <a:rPr lang="es-ES_tradnl" altLang="es-ES_tradnl" sz="4000" dirty="0" err="1" smtClean="0"/>
              <a:t>Hoon</a:t>
            </a:r>
            <a:r>
              <a:rPr lang="es-ES_tradnl" altLang="es-ES_tradnl" sz="4000" dirty="0" smtClean="0"/>
              <a:t> </a:t>
            </a:r>
            <a:r>
              <a:rPr lang="es-ES_tradnl" altLang="es-ES_tradnl" sz="4000" dirty="0" err="1" smtClean="0"/>
              <a:t>Nah</a:t>
            </a:r>
            <a:r>
              <a:rPr lang="es-ES_tradnl" altLang="es-ES_tradnl" sz="4000" dirty="0" smtClean="0"/>
              <a:t>).</a:t>
            </a:r>
          </a:p>
          <a:p>
            <a:pPr algn="just"/>
            <a:endParaRPr lang="es-ES_tradnl" altLang="es-ES_tradnl" sz="4000" dirty="0" smtClean="0"/>
          </a:p>
          <a:p>
            <a:pPr algn="just"/>
            <a:r>
              <a:rPr lang="es-ES_tradnl" altLang="es-ES_tradnl" sz="4000" dirty="0" err="1" smtClean="0"/>
              <a:t>Amazon.com</a:t>
            </a:r>
            <a:r>
              <a:rPr lang="es-ES_tradnl" altLang="es-ES_tradnl" sz="4000" dirty="0" smtClean="0"/>
              <a:t> descubrió que reduciendo el tiempo de carga en 100 milisegundos se tradujo en un crecimiento de 1% en ingresos.</a:t>
            </a:r>
          </a:p>
          <a:p>
            <a:endParaRPr lang="es-ES_tradnl" altLang="es-ES_tradnl" dirty="0"/>
          </a:p>
        </p:txBody>
      </p:sp>
    </p:spTree>
    <p:extLst>
      <p:ext uri="{BB962C8B-B14F-4D97-AF65-F5344CB8AC3E}">
        <p14:creationId xmlns:p14="http://schemas.microsoft.com/office/powerpoint/2010/main" val="16139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_tradnl" dirty="0" smtClean="0"/>
              <a:t>Rendimiento de tu sitio: Que puedo hacer?</a:t>
            </a:r>
            <a:endParaRPr lang="es-ES_tradnl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09" indent="-731509">
              <a:buFont typeface="Tw Cen MT" charset="0"/>
              <a:buAutoNum type="arabicPeriod"/>
            </a:pPr>
            <a:r>
              <a:rPr lang="es-ES_tradnl" altLang="es-ES_tradnl" dirty="0" smtClean="0"/>
              <a:t>Optimizar imágenes – archivos pequeños sin sacrificar la calidad. </a:t>
            </a:r>
          </a:p>
          <a:p>
            <a:pPr marL="731509" indent="-731509">
              <a:buFont typeface="Tw Cen MT" charset="0"/>
              <a:buAutoNum type="arabicPeriod"/>
            </a:pPr>
            <a:r>
              <a:rPr lang="es-ES_tradnl" altLang="es-ES_tradnl" dirty="0" smtClean="0"/>
              <a:t>Minimizar HTML y CSS – remover caracteres extras como espacios y saltos de línea.</a:t>
            </a:r>
          </a:p>
          <a:p>
            <a:pPr marL="731509" indent="-731509">
              <a:buFont typeface="Tw Cen MT" charset="0"/>
              <a:buAutoNum type="arabicPeriod"/>
            </a:pPr>
            <a:r>
              <a:rPr lang="es-ES_tradnl" altLang="es-ES_tradnl" dirty="0" smtClean="0"/>
              <a:t>Mantener </a:t>
            </a:r>
            <a:r>
              <a:rPr lang="es-ES_tradnl" altLang="es-ES_tradnl" dirty="0" err="1" smtClean="0"/>
              <a:t>Javascript</a:t>
            </a:r>
            <a:r>
              <a:rPr lang="es-ES_tradnl" altLang="es-ES_tradnl" dirty="0" smtClean="0"/>
              <a:t> a lo mínimo.</a:t>
            </a:r>
          </a:p>
          <a:p>
            <a:pPr marL="731509" indent="-731509">
              <a:buFont typeface="Tw Cen MT" charset="0"/>
              <a:buAutoNum type="arabicPeriod"/>
            </a:pPr>
            <a:r>
              <a:rPr lang="es-ES_tradnl" altLang="es-ES_tradnl" dirty="0" smtClean="0"/>
              <a:t>No cargar objetos innecesarios (imágenes o scripts que no son utilizados)</a:t>
            </a:r>
          </a:p>
          <a:p>
            <a:pPr marL="731509" indent="-731509">
              <a:buFont typeface="Tw Cen MT" charset="0"/>
              <a:buAutoNum type="arabicPeriod"/>
            </a:pPr>
            <a:r>
              <a:rPr lang="es-ES_tradnl" altLang="es-ES_tradnl" dirty="0" smtClean="0"/>
              <a:t>Reducir el numero de requerimientos HTTP.</a:t>
            </a:r>
            <a:endParaRPr lang="es-ES_tradnl" altLang="es-ES_tradnl" dirty="0"/>
          </a:p>
        </p:txBody>
      </p:sp>
    </p:spTree>
    <p:extLst>
      <p:ext uri="{BB962C8B-B14F-4D97-AF65-F5344CB8AC3E}">
        <p14:creationId xmlns:p14="http://schemas.microsoft.com/office/powerpoint/2010/main" val="10594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620713" y="107950"/>
            <a:ext cx="11950700" cy="976313"/>
          </a:xfrm>
        </p:spPr>
        <p:txBody>
          <a:bodyPr/>
          <a:lstStyle/>
          <a:p>
            <a:pPr>
              <a:defRPr/>
            </a:pPr>
            <a:r>
              <a:rPr lang="es-EC" dirty="0" smtClean="0"/>
              <a:t>Agenda</a:t>
            </a:r>
            <a:endParaRPr lang="es-EC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650875" y="1497013"/>
            <a:ext cx="11703050" cy="7215187"/>
          </a:xfrm>
        </p:spPr>
        <p:txBody>
          <a:bodyPr/>
          <a:lstStyle/>
          <a:p>
            <a:pPr>
              <a:defRPr/>
            </a:pPr>
            <a:r>
              <a:rPr lang="es-EC" sz="3200" dirty="0"/>
              <a:t>La Web en dispositivos </a:t>
            </a:r>
            <a:r>
              <a:rPr lang="es-EC" sz="3200" dirty="0" smtClean="0"/>
              <a:t>m</a:t>
            </a:r>
            <a:r>
              <a:rPr lang="es-ES" sz="3200" dirty="0" err="1" smtClean="0"/>
              <a:t>ó</a:t>
            </a:r>
            <a:r>
              <a:rPr lang="es-EC" sz="3200" dirty="0" smtClean="0"/>
              <a:t>viles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Cuánto ancho de banda consumirá nuestro sitio?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Nuestro sitio nos expondrá a algún riesgo de acción legal?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Cuán actualizable será?</a:t>
            </a:r>
          </a:p>
          <a:p>
            <a:pPr>
              <a:defRPr/>
            </a:pPr>
            <a:endParaRPr lang="es-EC" sz="3200" dirty="0" smtClean="0"/>
          </a:p>
          <a:p>
            <a:pPr>
              <a:defRPr/>
            </a:pPr>
            <a:r>
              <a:rPr lang="es-EC" sz="3200" dirty="0" smtClean="0"/>
              <a:t>Cuán visible será en motores de búsqueda?</a:t>
            </a:r>
            <a:endParaRPr lang="es-EC" sz="3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Optimización del motor de búsqueda (SEO</a:t>
            </a:r>
            <a:r>
              <a:rPr lang="es-EC" dirty="0" smtClean="0"/>
              <a:t>)</a:t>
            </a:r>
            <a:endParaRPr lang="es-EC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145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sz="4400" dirty="0" err="1" smtClean="0"/>
              <a:t>Search</a:t>
            </a:r>
            <a:r>
              <a:rPr lang="es-EC" sz="4400" dirty="0" smtClean="0"/>
              <a:t> </a:t>
            </a:r>
            <a:r>
              <a:rPr lang="es-EC" sz="4400" dirty="0" err="1"/>
              <a:t>Engine</a:t>
            </a:r>
            <a:r>
              <a:rPr lang="es-EC" sz="4400" dirty="0"/>
              <a:t> </a:t>
            </a:r>
            <a:r>
              <a:rPr lang="es-EC" sz="4400" dirty="0" err="1"/>
              <a:t>Optimization</a:t>
            </a:r>
            <a:r>
              <a:rPr lang="es-EC" sz="4400" dirty="0"/>
              <a:t> o </a:t>
            </a:r>
            <a:r>
              <a:rPr lang="es-EC" sz="4400" dirty="0" err="1"/>
              <a:t>Search</a:t>
            </a:r>
            <a:r>
              <a:rPr lang="es-EC" sz="4400" dirty="0"/>
              <a:t> </a:t>
            </a:r>
            <a:r>
              <a:rPr lang="es-EC" sz="4400" dirty="0" err="1"/>
              <a:t>Engine</a:t>
            </a:r>
            <a:r>
              <a:rPr lang="es-EC" sz="4400" dirty="0"/>
              <a:t> </a:t>
            </a:r>
            <a:r>
              <a:rPr lang="es-EC" sz="4400" dirty="0" err="1" smtClean="0"/>
              <a:t>Optimizer</a:t>
            </a:r>
            <a:r>
              <a:rPr lang="es-EC" sz="4400" dirty="0" smtClean="0"/>
              <a:t> (</a:t>
            </a:r>
            <a:r>
              <a:rPr lang="es-EC" dirty="0" smtClean="0"/>
              <a:t>SEO)</a:t>
            </a:r>
            <a:endParaRPr lang="es-EC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2800" dirty="0" smtClean="0"/>
              <a:t>Optimización de páginas web es el </a:t>
            </a:r>
            <a:r>
              <a:rPr lang="es-EC" sz="2800" dirty="0"/>
              <a:t>más poderoso y </a:t>
            </a:r>
            <a:r>
              <a:rPr lang="es-EC" sz="2800" dirty="0" smtClean="0"/>
              <a:t>barato </a:t>
            </a:r>
            <a:r>
              <a:rPr lang="es-EC" sz="2800" dirty="0"/>
              <a:t>instrumento de mercadeo en línea para generar más visitantes. </a:t>
            </a:r>
            <a:endParaRPr lang="es-EC" sz="2800" dirty="0" smtClean="0"/>
          </a:p>
          <a:p>
            <a:pPr algn="just"/>
            <a:endParaRPr lang="es-EC" sz="2800" dirty="0"/>
          </a:p>
          <a:p>
            <a:pPr algn="just"/>
            <a:r>
              <a:rPr lang="es-EC" sz="2800" dirty="0" smtClean="0"/>
              <a:t>Revisión </a:t>
            </a:r>
            <a:r>
              <a:rPr lang="es-EC" sz="2800" dirty="0"/>
              <a:t>de las páginas web desde la perspectiva del posicionamiento en buscadores. </a:t>
            </a:r>
            <a:endParaRPr lang="es-EC" sz="2800" dirty="0" smtClean="0"/>
          </a:p>
          <a:p>
            <a:pPr lvl="1" algn="just"/>
            <a:r>
              <a:rPr lang="es-EC" sz="2200" dirty="0" smtClean="0"/>
              <a:t>Estructura </a:t>
            </a:r>
            <a:r>
              <a:rPr lang="es-EC" sz="2200" dirty="0"/>
              <a:t>de </a:t>
            </a:r>
            <a:r>
              <a:rPr lang="es-EC" sz="2200" dirty="0" smtClean="0"/>
              <a:t>navegación</a:t>
            </a:r>
          </a:p>
          <a:p>
            <a:pPr lvl="1" algn="just"/>
            <a:r>
              <a:rPr lang="es-EC" sz="2200" dirty="0" smtClean="0"/>
              <a:t>Diseño</a:t>
            </a:r>
          </a:p>
          <a:p>
            <a:pPr lvl="1" algn="just"/>
            <a:r>
              <a:rPr lang="es-EC" sz="2200" dirty="0" smtClean="0"/>
              <a:t>Tecnologías empleadas</a:t>
            </a:r>
          </a:p>
          <a:p>
            <a:pPr lvl="1" algn="just"/>
            <a:r>
              <a:rPr lang="es-EC" sz="2200" dirty="0" smtClean="0"/>
              <a:t>Contenidos</a:t>
            </a:r>
          </a:p>
          <a:p>
            <a:pPr algn="just"/>
            <a:endParaRPr lang="es-EC" sz="2800" dirty="0" smtClean="0"/>
          </a:p>
          <a:p>
            <a:pPr algn="just"/>
            <a:r>
              <a:rPr lang="es-EC" sz="2800" dirty="0" smtClean="0"/>
              <a:t>Conjunto </a:t>
            </a:r>
            <a:r>
              <a:rPr lang="es-EC" sz="2800" dirty="0"/>
              <a:t>de recomendaciones y modificaciones a realizar sobre su sitio web capaces de adaptar el mismo a los buscadores, mejorar su usabilidad e incrementar su relevancia para un conjunto de palabras clave definidas al inicio del proceso</a:t>
            </a:r>
            <a:r>
              <a:rPr lang="es-EC" sz="2800" dirty="0" smtClean="0"/>
              <a:t>.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212061870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4400" dirty="0"/>
              <a:t>Optimización de páginas web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200" dirty="0" smtClean="0"/>
              <a:t>Definición </a:t>
            </a:r>
            <a:r>
              <a:rPr lang="es-EC" sz="3200" dirty="0"/>
              <a:t>correcta de las palabras clave y su concordancia con lo que aparece en su sitio web, los contenidos, y cómo los contenidos están estructurados, organizados y diseñados técnicamente. </a:t>
            </a:r>
            <a:endParaRPr lang="es-EC" sz="3200" dirty="0" smtClean="0"/>
          </a:p>
          <a:p>
            <a:pPr algn="just"/>
            <a:endParaRPr lang="es-EC" sz="3200" dirty="0"/>
          </a:p>
          <a:p>
            <a:pPr algn="just"/>
            <a:r>
              <a:rPr lang="es-EC" sz="3200" dirty="0"/>
              <a:t>Para ser encontrado y permanecer ser encontrado, </a:t>
            </a:r>
            <a:r>
              <a:rPr lang="es-EC" sz="3200" dirty="0" smtClean="0"/>
              <a:t>se debe </a:t>
            </a:r>
            <a:r>
              <a:rPr lang="es-EC" sz="3200" dirty="0"/>
              <a:t>verificar y optimizar su sitio web continuamente para ser encontrado. </a:t>
            </a:r>
          </a:p>
          <a:p>
            <a:pPr algn="just"/>
            <a:endParaRPr lang="es-EC" sz="3200" dirty="0" smtClean="0"/>
          </a:p>
          <a:p>
            <a:pPr algn="just"/>
            <a:endParaRPr lang="es-EC" sz="3200" dirty="0"/>
          </a:p>
        </p:txBody>
      </p:sp>
    </p:spTree>
    <p:extLst>
      <p:ext uri="{BB962C8B-B14F-4D97-AF65-F5344CB8AC3E}">
        <p14:creationId xmlns:p14="http://schemas.microsoft.com/office/powerpoint/2010/main" val="26510083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Conceptos básicos de optimización</a:t>
            </a:r>
            <a:r>
              <a:rPr lang="es-EC" dirty="0"/>
              <a:t/>
            </a:r>
            <a:br>
              <a:rPr lang="es-EC" dirty="0"/>
            </a:br>
            <a:r>
              <a:rPr lang="es-EC" dirty="0"/>
              <a:t>Crea títulos de página únicos y precisos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600" dirty="0" smtClean="0"/>
              <a:t>Indica </a:t>
            </a:r>
            <a:r>
              <a:rPr lang="es-EC" sz="3600" dirty="0"/>
              <a:t>los títulos de las páginas utilizando las etiquetas </a:t>
            </a:r>
            <a:r>
              <a:rPr lang="es-EC" sz="3600" dirty="0" err="1" smtClean="0"/>
              <a:t>title</a:t>
            </a:r>
            <a:endParaRPr lang="es-EC" sz="3600" dirty="0" smtClean="0"/>
          </a:p>
          <a:p>
            <a:pPr lvl="1" algn="just"/>
            <a:r>
              <a:rPr lang="es-EC" sz="2800" dirty="0" smtClean="0"/>
              <a:t>El </a:t>
            </a:r>
            <a:r>
              <a:rPr lang="es-EC" sz="2800" dirty="0"/>
              <a:t>contenido de la etiqueta </a:t>
            </a:r>
            <a:r>
              <a:rPr lang="es-EC" sz="2800" dirty="0" err="1"/>
              <a:t>title</a:t>
            </a:r>
            <a:r>
              <a:rPr lang="es-EC" sz="2800" dirty="0"/>
              <a:t> se muestra en los resultados de </a:t>
            </a:r>
            <a:r>
              <a:rPr lang="es-EC" sz="2800" dirty="0" smtClean="0"/>
              <a:t>búsqueda</a:t>
            </a:r>
          </a:p>
          <a:p>
            <a:pPr lvl="1" algn="just"/>
            <a:endParaRPr lang="es-EC" sz="2800" dirty="0"/>
          </a:p>
          <a:p>
            <a:pPr algn="just"/>
            <a:r>
              <a:rPr lang="es-EC" sz="3600" dirty="0" smtClean="0"/>
              <a:t>Recomendaciones</a:t>
            </a:r>
          </a:p>
          <a:p>
            <a:pPr lvl="1" algn="just"/>
            <a:r>
              <a:rPr lang="es-EC" sz="3000" dirty="0"/>
              <a:t>Describe con precisión el contenido de la </a:t>
            </a:r>
            <a:r>
              <a:rPr lang="es-EC" sz="3000" dirty="0" smtClean="0"/>
              <a:t>página</a:t>
            </a:r>
          </a:p>
          <a:p>
            <a:pPr lvl="1" algn="just"/>
            <a:r>
              <a:rPr lang="es-EC" sz="3000" dirty="0"/>
              <a:t>Crea etiquetas </a:t>
            </a:r>
            <a:r>
              <a:rPr lang="es-EC" sz="3000" dirty="0" err="1"/>
              <a:t>title</a:t>
            </a:r>
            <a:r>
              <a:rPr lang="es-EC" sz="3000" dirty="0"/>
              <a:t> únicas para cada </a:t>
            </a:r>
            <a:r>
              <a:rPr lang="es-EC" sz="3000" dirty="0" smtClean="0"/>
              <a:t>página</a:t>
            </a:r>
          </a:p>
          <a:p>
            <a:pPr lvl="1" algn="just"/>
            <a:r>
              <a:rPr lang="es-EC" sz="3000" dirty="0"/>
              <a:t>Usa títulos descriptivos </a:t>
            </a:r>
            <a:r>
              <a:rPr lang="es-EC" sz="3000" dirty="0" smtClean="0"/>
              <a:t>breves</a:t>
            </a:r>
          </a:p>
          <a:p>
            <a:pPr algn="just"/>
            <a:endParaRPr lang="es-EC" sz="3600" dirty="0" smtClean="0"/>
          </a:p>
          <a:p>
            <a:pPr algn="just"/>
            <a:r>
              <a:rPr lang="es-EC" sz="3600" dirty="0" smtClean="0"/>
              <a:t>Los </a:t>
            </a:r>
            <a:r>
              <a:rPr lang="es-EC" sz="3600" dirty="0"/>
              <a:t>títulos de las páginas son un aspecto importante de la optimización para motores de búsqueda</a:t>
            </a:r>
          </a:p>
          <a:p>
            <a:pPr algn="just"/>
            <a:endParaRPr lang="es-EC" sz="3600" dirty="0" smtClean="0"/>
          </a:p>
          <a:p>
            <a:pPr algn="just"/>
            <a:endParaRPr lang="es-EC" sz="3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955" y="3508648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45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Conceptos básicos de optimización</a:t>
            </a:r>
            <a:r>
              <a:rPr lang="es-EC" dirty="0"/>
              <a:t/>
            </a:r>
            <a:br>
              <a:rPr lang="es-EC" dirty="0"/>
            </a:br>
            <a:r>
              <a:rPr lang="es-EC" dirty="0" smtClean="0"/>
              <a:t>Utilizar </a:t>
            </a:r>
            <a:r>
              <a:rPr lang="es-EC" dirty="0"/>
              <a:t>la </a:t>
            </a:r>
            <a:r>
              <a:rPr lang="es-EC" dirty="0" err="1"/>
              <a:t>metaetiqueta</a:t>
            </a:r>
            <a:r>
              <a:rPr lang="es-EC" dirty="0"/>
              <a:t> </a:t>
            </a:r>
            <a:r>
              <a:rPr lang="es-EC" dirty="0" err="1"/>
              <a:t>description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600" dirty="0"/>
              <a:t>Los textos pueden definirse para </a:t>
            </a:r>
            <a:r>
              <a:rPr lang="es-EC" sz="3600" dirty="0" smtClean="0"/>
              <a:t>cada página</a:t>
            </a:r>
          </a:p>
          <a:p>
            <a:pPr lvl="1" algn="just"/>
            <a:r>
              <a:rPr lang="es-EC" sz="2800" dirty="0"/>
              <a:t>La </a:t>
            </a:r>
            <a:r>
              <a:rPr lang="es-EC" sz="2800" dirty="0" err="1"/>
              <a:t>metaetiqueta</a:t>
            </a:r>
            <a:r>
              <a:rPr lang="es-EC" sz="2800" dirty="0"/>
              <a:t> </a:t>
            </a:r>
            <a:r>
              <a:rPr lang="es-EC" sz="2800" dirty="0" err="1"/>
              <a:t>description</a:t>
            </a:r>
            <a:r>
              <a:rPr lang="es-EC" sz="2800" dirty="0"/>
              <a:t> de una página proporciona a Google </a:t>
            </a:r>
            <a:r>
              <a:rPr lang="es-EC" sz="2800" dirty="0" smtClean="0"/>
              <a:t>y a </a:t>
            </a:r>
            <a:r>
              <a:rPr lang="es-EC" sz="2800" dirty="0"/>
              <a:t>otros motores de búsqueda un resumen sobre la </a:t>
            </a:r>
            <a:r>
              <a:rPr lang="es-EC" sz="2800" dirty="0" smtClean="0"/>
              <a:t>página</a:t>
            </a:r>
          </a:p>
          <a:p>
            <a:pPr lvl="1" algn="just"/>
            <a:endParaRPr lang="es-EC" sz="2800" dirty="0"/>
          </a:p>
          <a:p>
            <a:pPr algn="just"/>
            <a:r>
              <a:rPr lang="es-EC" sz="3600" dirty="0" smtClean="0"/>
              <a:t>Recomendaciones</a:t>
            </a:r>
          </a:p>
          <a:p>
            <a:pPr lvl="1" algn="just"/>
            <a:r>
              <a:rPr lang="es-EC" sz="3000" dirty="0"/>
              <a:t>Resume de forma precisa el contenido de </a:t>
            </a:r>
            <a:r>
              <a:rPr lang="es-EC" sz="3000" dirty="0" smtClean="0"/>
              <a:t>la página</a:t>
            </a:r>
          </a:p>
          <a:p>
            <a:pPr lvl="1" algn="just"/>
            <a:r>
              <a:rPr lang="es-EC" sz="3000" dirty="0"/>
              <a:t>Utiliza descripciones únicas para cada </a:t>
            </a:r>
            <a:r>
              <a:rPr lang="es-EC" sz="3000" dirty="0" smtClean="0"/>
              <a:t>página</a:t>
            </a:r>
          </a:p>
          <a:p>
            <a:pPr marL="0" indent="0" algn="just">
              <a:buNone/>
            </a:pPr>
            <a:endParaRPr lang="es-EC" sz="3600" dirty="0" smtClean="0"/>
          </a:p>
          <a:p>
            <a:pPr algn="just"/>
            <a:endParaRPr lang="es-EC" sz="3600" dirty="0" smtClean="0"/>
          </a:p>
          <a:p>
            <a:pPr algn="just"/>
            <a:r>
              <a:rPr lang="es-EC" sz="3600" dirty="0" smtClean="0"/>
              <a:t>Usa </a:t>
            </a:r>
            <a:r>
              <a:rPr lang="es-EC" sz="3600" dirty="0"/>
              <a:t>las </a:t>
            </a:r>
            <a:r>
              <a:rPr lang="es-EC" sz="3600" dirty="0" err="1"/>
              <a:t>metaetiquetas</a:t>
            </a:r>
            <a:r>
              <a:rPr lang="es-EC" sz="3600" dirty="0"/>
              <a:t> para </a:t>
            </a:r>
            <a:r>
              <a:rPr lang="es-EC" sz="3600" dirty="0" smtClean="0"/>
              <a:t>ofrecer tanto </a:t>
            </a:r>
            <a:r>
              <a:rPr lang="es-EC" sz="3600" dirty="0"/>
              <a:t>a los usuarios como a </a:t>
            </a:r>
            <a:r>
              <a:rPr lang="es-EC" sz="3600" dirty="0" smtClean="0"/>
              <a:t>los motores </a:t>
            </a:r>
            <a:r>
              <a:rPr lang="es-EC" sz="3600" dirty="0"/>
              <a:t>de búsqueda un </a:t>
            </a:r>
            <a:r>
              <a:rPr lang="es-EC" sz="3600" dirty="0" smtClean="0"/>
              <a:t>resumen sobre </a:t>
            </a:r>
            <a:r>
              <a:rPr lang="es-EC" sz="3600" dirty="0"/>
              <a:t>lo que trata tu sitio web</a:t>
            </a:r>
            <a:endParaRPr lang="es-EC" sz="3600" dirty="0" smtClean="0"/>
          </a:p>
          <a:p>
            <a:pPr algn="just"/>
            <a:endParaRPr lang="es-EC" sz="3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702" y="3929570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181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Mejorando la estructura del sitio web</a:t>
            </a:r>
            <a:br>
              <a:rPr lang="es-EC" dirty="0"/>
            </a:br>
            <a:r>
              <a:rPr lang="es-EC" dirty="0" smtClean="0"/>
              <a:t>Mejorar </a:t>
            </a:r>
            <a:r>
              <a:rPr lang="es-EC" dirty="0"/>
              <a:t>la estructura de las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600" dirty="0"/>
              <a:t>URL sencillas sugieren el contenido </a:t>
            </a:r>
            <a:r>
              <a:rPr lang="es-EC" sz="3600" dirty="0" smtClean="0"/>
              <a:t>de la página</a:t>
            </a:r>
          </a:p>
          <a:p>
            <a:pPr algn="just"/>
            <a:r>
              <a:rPr lang="es-EC" sz="3600" dirty="0"/>
              <a:t>Las URL se muestran en los </a:t>
            </a:r>
            <a:r>
              <a:rPr lang="es-EC" sz="3600" dirty="0" smtClean="0"/>
              <a:t>resultados de búsqueda</a:t>
            </a:r>
          </a:p>
          <a:p>
            <a:pPr algn="just"/>
            <a:endParaRPr lang="es-EC" sz="3600" dirty="0"/>
          </a:p>
          <a:p>
            <a:pPr algn="just"/>
            <a:r>
              <a:rPr lang="es-EC" sz="3600" dirty="0" smtClean="0"/>
              <a:t>Recomendaciones</a:t>
            </a:r>
          </a:p>
          <a:p>
            <a:pPr lvl="1" algn="just"/>
            <a:r>
              <a:rPr lang="es-EC" sz="3000" dirty="0" smtClean="0"/>
              <a:t>Utilizar </a:t>
            </a:r>
            <a:r>
              <a:rPr lang="es-EC" sz="3000" dirty="0"/>
              <a:t>palabras en las </a:t>
            </a:r>
            <a:r>
              <a:rPr lang="es-EC" sz="3000" dirty="0" smtClean="0"/>
              <a:t>URL</a:t>
            </a:r>
          </a:p>
          <a:p>
            <a:pPr lvl="1" algn="just"/>
            <a:r>
              <a:rPr lang="es-EC" sz="3000" dirty="0"/>
              <a:t>Crea una estructura de directorios </a:t>
            </a:r>
            <a:r>
              <a:rPr lang="es-EC" sz="3000" dirty="0" smtClean="0"/>
              <a:t>simple</a:t>
            </a:r>
          </a:p>
          <a:p>
            <a:pPr lvl="1" algn="just"/>
            <a:r>
              <a:rPr lang="es-EC" sz="3000" dirty="0"/>
              <a:t>Proporciona una versión de la URL para llegar a un documento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870" y="5956920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436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Mejorando la estructura del sitio web</a:t>
            </a:r>
            <a:r>
              <a:rPr lang="es-EC" dirty="0"/>
              <a:t/>
            </a:r>
            <a:br>
              <a:rPr lang="es-EC" dirty="0"/>
            </a:br>
            <a:r>
              <a:rPr lang="es-EC" dirty="0"/>
              <a:t>Facilita la navegación en tu sitio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200" dirty="0"/>
              <a:t>La navegabilidad es muy </a:t>
            </a:r>
            <a:r>
              <a:rPr lang="es-EC" sz="3200" dirty="0" smtClean="0"/>
              <a:t>importante para </a:t>
            </a:r>
            <a:r>
              <a:rPr lang="es-EC" sz="3200" dirty="0"/>
              <a:t>los motores de </a:t>
            </a:r>
            <a:r>
              <a:rPr lang="es-EC" sz="3200" dirty="0" smtClean="0"/>
              <a:t>búsqueda</a:t>
            </a:r>
          </a:p>
          <a:p>
            <a:pPr lvl="1" algn="just"/>
            <a:r>
              <a:rPr lang="es-EC" sz="2600" dirty="0" smtClean="0"/>
              <a:t>Planificar </a:t>
            </a:r>
            <a:r>
              <a:rPr lang="es-EC" sz="2600" dirty="0"/>
              <a:t>la navegación </a:t>
            </a:r>
            <a:r>
              <a:rPr lang="es-EC" sz="2600" dirty="0" smtClean="0"/>
              <a:t>basándose </a:t>
            </a:r>
            <a:r>
              <a:rPr lang="es-EC" sz="2600" dirty="0"/>
              <a:t>en </a:t>
            </a:r>
            <a:r>
              <a:rPr lang="es-EC" sz="2600" dirty="0" smtClean="0"/>
              <a:t>la página </a:t>
            </a:r>
            <a:r>
              <a:rPr lang="es-EC" sz="2600" dirty="0"/>
              <a:t>de </a:t>
            </a:r>
            <a:r>
              <a:rPr lang="es-EC" sz="2600" dirty="0" smtClean="0"/>
              <a:t>inicio</a:t>
            </a:r>
          </a:p>
          <a:p>
            <a:pPr lvl="1" algn="just"/>
            <a:r>
              <a:rPr lang="es-EC" sz="2600" dirty="0" smtClean="0"/>
              <a:t>Asegurar la utilización de </a:t>
            </a:r>
            <a:r>
              <a:rPr lang="es-EC" sz="2600" dirty="0"/>
              <a:t>los enlaces </a:t>
            </a:r>
            <a:r>
              <a:rPr lang="es-EC" sz="2600" dirty="0" smtClean="0"/>
              <a:t>de navegación</a:t>
            </a:r>
          </a:p>
          <a:p>
            <a:pPr lvl="1" algn="just"/>
            <a:r>
              <a:rPr lang="es-EC" sz="2600" dirty="0" smtClean="0"/>
              <a:t>Dejar </a:t>
            </a:r>
            <a:r>
              <a:rPr lang="es-EC" sz="2600" dirty="0"/>
              <a:t>abierta la posibilidad de que </a:t>
            </a:r>
            <a:r>
              <a:rPr lang="es-EC" sz="2600" dirty="0" smtClean="0"/>
              <a:t>una parte </a:t>
            </a:r>
            <a:r>
              <a:rPr lang="es-EC" sz="2600" dirty="0"/>
              <a:t>de la URL pueda ser </a:t>
            </a:r>
            <a:r>
              <a:rPr lang="es-EC" sz="2600" dirty="0" smtClean="0"/>
              <a:t>eliminada</a:t>
            </a:r>
          </a:p>
          <a:p>
            <a:pPr lvl="1" algn="just"/>
            <a:r>
              <a:rPr lang="es-EC" sz="2600" dirty="0"/>
              <a:t>Crea dos </a:t>
            </a:r>
            <a:r>
              <a:rPr lang="es-EC" sz="2600" dirty="0" err="1"/>
              <a:t>sitemaps</a:t>
            </a:r>
            <a:r>
              <a:rPr lang="es-EC" sz="2600" dirty="0"/>
              <a:t>: uno para </a:t>
            </a:r>
            <a:r>
              <a:rPr lang="es-EC" sz="2600" dirty="0" smtClean="0"/>
              <a:t>los usuarios </a:t>
            </a:r>
            <a:r>
              <a:rPr lang="es-EC" sz="2600" dirty="0"/>
              <a:t>y otro para los motores </a:t>
            </a:r>
            <a:r>
              <a:rPr lang="es-EC" sz="2600" dirty="0" smtClean="0"/>
              <a:t>de búsqueda</a:t>
            </a:r>
          </a:p>
          <a:p>
            <a:pPr algn="just"/>
            <a:r>
              <a:rPr lang="es-EC" sz="3200" dirty="0" smtClean="0"/>
              <a:t>Recomendaciones</a:t>
            </a:r>
          </a:p>
          <a:p>
            <a:pPr lvl="1" algn="just"/>
            <a:r>
              <a:rPr lang="es-EC" sz="2800" dirty="0"/>
              <a:t>Crea una jerarquía que fluya de forma </a:t>
            </a:r>
            <a:r>
              <a:rPr lang="es-EC" sz="2800" dirty="0" smtClean="0"/>
              <a:t>natural</a:t>
            </a:r>
          </a:p>
          <a:p>
            <a:pPr lvl="1" algn="just"/>
            <a:r>
              <a:rPr lang="es-EC" sz="2800" dirty="0"/>
              <a:t>Usa texto para la barra de </a:t>
            </a:r>
            <a:r>
              <a:rPr lang="es-EC" sz="2800" dirty="0" smtClean="0"/>
              <a:t>navegación</a:t>
            </a:r>
          </a:p>
          <a:p>
            <a:pPr lvl="1" algn="just"/>
            <a:r>
              <a:rPr lang="es-EC" sz="2800" dirty="0"/>
              <a:t>Añade un mapa del sitio HTML al sitio web </a:t>
            </a:r>
            <a:r>
              <a:rPr lang="es-EC" sz="2800" dirty="0" smtClean="0"/>
              <a:t>y usa </a:t>
            </a:r>
            <a:r>
              <a:rPr lang="es-EC" sz="2800" dirty="0"/>
              <a:t>un archivo </a:t>
            </a:r>
            <a:r>
              <a:rPr lang="es-EC" sz="2800" dirty="0" err="1"/>
              <a:t>sitemap</a:t>
            </a:r>
            <a:r>
              <a:rPr lang="es-EC" sz="2800" dirty="0"/>
              <a:t> XML</a:t>
            </a:r>
            <a:endParaRPr lang="es-EC" sz="2800" dirty="0" smtClean="0"/>
          </a:p>
          <a:p>
            <a:pPr lvl="1" algn="just"/>
            <a:r>
              <a:rPr lang="es-EC" sz="2800" dirty="0"/>
              <a:t>Crea una página 404 útil</a:t>
            </a:r>
          </a:p>
          <a:p>
            <a:pPr algn="just"/>
            <a:r>
              <a:rPr lang="es-EC" sz="3200" dirty="0"/>
              <a:t>Para la navegación, </a:t>
            </a:r>
            <a:r>
              <a:rPr lang="es-EC" sz="3200" dirty="0" smtClean="0"/>
              <a:t>la atención </a:t>
            </a:r>
            <a:r>
              <a:rPr lang="es-EC" sz="3200" dirty="0"/>
              <a:t>debería </a:t>
            </a:r>
            <a:r>
              <a:rPr lang="es-EC" sz="3200" dirty="0" smtClean="0"/>
              <a:t>ponerse en </a:t>
            </a:r>
            <a:r>
              <a:rPr lang="es-EC" sz="3200" dirty="0"/>
              <a:t>la simplicidad </a:t>
            </a:r>
            <a:r>
              <a:rPr lang="es-EC" sz="3200" dirty="0" smtClean="0"/>
              <a:t>y facilidad </a:t>
            </a:r>
            <a:r>
              <a:rPr lang="es-EC" sz="3200" dirty="0"/>
              <a:t>de uso</a:t>
            </a:r>
          </a:p>
        </p:txBody>
      </p:sp>
    </p:spTree>
    <p:extLst>
      <p:ext uri="{BB962C8B-B14F-4D97-AF65-F5344CB8AC3E}">
        <p14:creationId xmlns:p14="http://schemas.microsoft.com/office/powerpoint/2010/main" val="1628221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Mejorando la estructura del sitio web</a:t>
            </a:r>
            <a:br>
              <a:rPr lang="es-EC" dirty="0"/>
            </a:br>
            <a:r>
              <a:rPr lang="es-EC" dirty="0" smtClean="0"/>
              <a:t>Sitemap.xml</a:t>
            </a:r>
            <a:endParaRPr lang="es-EC" dirty="0"/>
          </a:p>
        </p:txBody>
      </p:sp>
      <p:pic>
        <p:nvPicPr>
          <p:cNvPr id="4" name="Picture 2" descr="Sitemap de 2fd.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015" y="2140496"/>
            <a:ext cx="6088037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5454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Optimizando el </a:t>
            </a:r>
            <a:r>
              <a:rPr lang="es-EC" dirty="0" smtClean="0"/>
              <a:t>contenido</a:t>
            </a:r>
            <a:br>
              <a:rPr lang="es-EC" dirty="0" smtClean="0"/>
            </a:br>
            <a:r>
              <a:rPr lang="es-EC" dirty="0" smtClean="0"/>
              <a:t>Ofrece </a:t>
            </a:r>
            <a:r>
              <a:rPr lang="es-EC" dirty="0"/>
              <a:t>contenido y servicios de calidad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200" dirty="0"/>
              <a:t>Sitios interesantes aumentarán su </a:t>
            </a:r>
            <a:r>
              <a:rPr lang="es-EC" sz="3200" dirty="0" smtClean="0"/>
              <a:t>valor por </a:t>
            </a:r>
            <a:r>
              <a:rPr lang="es-EC" sz="3200" dirty="0"/>
              <a:t>si </a:t>
            </a:r>
            <a:r>
              <a:rPr lang="es-EC" sz="3200" dirty="0" smtClean="0"/>
              <a:t>mismos</a:t>
            </a:r>
          </a:p>
          <a:p>
            <a:pPr lvl="1" algn="just"/>
            <a:r>
              <a:rPr lang="es-EC" sz="2600" dirty="0"/>
              <a:t>Anticípate a la diferencia </a:t>
            </a:r>
            <a:r>
              <a:rPr lang="es-EC" sz="2600" dirty="0" smtClean="0"/>
              <a:t>de conocimiento </a:t>
            </a:r>
            <a:r>
              <a:rPr lang="es-EC" sz="2600" dirty="0"/>
              <a:t>de tus usuarios sobre </a:t>
            </a:r>
            <a:r>
              <a:rPr lang="es-EC" sz="2600" dirty="0" smtClean="0"/>
              <a:t>el tema </a:t>
            </a:r>
            <a:r>
              <a:rPr lang="es-EC" sz="2600" dirty="0"/>
              <a:t>que tratas y ofrece </a:t>
            </a:r>
            <a:r>
              <a:rPr lang="es-EC" sz="2600" dirty="0" smtClean="0"/>
              <a:t>contenido único </a:t>
            </a:r>
            <a:r>
              <a:rPr lang="es-EC" sz="2600" dirty="0"/>
              <a:t>y </a:t>
            </a:r>
            <a:r>
              <a:rPr lang="es-EC" sz="2600" dirty="0" smtClean="0"/>
              <a:t>exclusivo</a:t>
            </a:r>
          </a:p>
          <a:p>
            <a:pPr algn="just"/>
            <a:endParaRPr lang="es-EC" sz="3200" dirty="0" smtClean="0"/>
          </a:p>
          <a:p>
            <a:pPr algn="just"/>
            <a:r>
              <a:rPr lang="es-EC" sz="3200" dirty="0" smtClean="0"/>
              <a:t>Recomendaciones</a:t>
            </a:r>
          </a:p>
          <a:p>
            <a:pPr lvl="1" algn="just"/>
            <a:r>
              <a:rPr lang="es-EC" sz="2400" dirty="0"/>
              <a:t>Escribe textos de fácil </a:t>
            </a:r>
            <a:r>
              <a:rPr lang="es-EC" sz="2400" dirty="0" smtClean="0"/>
              <a:t>lectura</a:t>
            </a:r>
          </a:p>
          <a:p>
            <a:pPr lvl="1" algn="just"/>
            <a:r>
              <a:rPr lang="es-EC" sz="2400" dirty="0"/>
              <a:t>Céntrate en el </a:t>
            </a:r>
            <a:r>
              <a:rPr lang="es-EC" sz="2400" dirty="0" smtClean="0"/>
              <a:t>tema</a:t>
            </a:r>
          </a:p>
          <a:p>
            <a:pPr lvl="1" algn="just"/>
            <a:r>
              <a:rPr lang="es-EC" sz="2400" dirty="0"/>
              <a:t>Crea contenido único y </a:t>
            </a:r>
            <a:r>
              <a:rPr lang="es-EC" sz="2400" dirty="0" smtClean="0"/>
              <a:t>original</a:t>
            </a:r>
          </a:p>
          <a:p>
            <a:pPr lvl="1" algn="just"/>
            <a:r>
              <a:rPr lang="es-EC" sz="2400" dirty="0"/>
              <a:t>Crea contenido principalmente para los usuarios, no para los motores de </a:t>
            </a:r>
            <a:r>
              <a:rPr lang="es-EC" sz="2400" dirty="0" smtClean="0"/>
              <a:t>búsqueda</a:t>
            </a:r>
          </a:p>
          <a:p>
            <a:pPr lvl="1" algn="just"/>
            <a:endParaRPr lang="es-EC" sz="2400" dirty="0"/>
          </a:p>
          <a:p>
            <a:pPr lvl="1" algn="just"/>
            <a:endParaRPr lang="es-EC" sz="2400" dirty="0" smtClean="0"/>
          </a:p>
          <a:p>
            <a:pPr algn="just"/>
            <a:r>
              <a:rPr lang="es-EC" sz="3000" dirty="0"/>
              <a:t>Mejorar el contenido y los servicios debería ser una prioridad, da igual el tipo de sitio web que tengamos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702" y="3004592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90845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Optimizando el contenido</a:t>
            </a:r>
            <a:br>
              <a:rPr lang="es-EC" dirty="0"/>
            </a:br>
            <a:r>
              <a:rPr lang="es-EC" dirty="0"/>
              <a:t>Escribe textos ancla de mejor calidad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200" dirty="0"/>
              <a:t>Buenos textos ancla transmiten mejor </a:t>
            </a:r>
            <a:r>
              <a:rPr lang="es-EC" sz="3200" dirty="0" smtClean="0"/>
              <a:t>el contenido </a:t>
            </a:r>
            <a:r>
              <a:rPr lang="es-EC" sz="3200" dirty="0"/>
              <a:t>al que nos </a:t>
            </a:r>
            <a:r>
              <a:rPr lang="es-EC" sz="3200" dirty="0" smtClean="0"/>
              <a:t>dirigimos</a:t>
            </a:r>
          </a:p>
          <a:p>
            <a:pPr algn="just"/>
            <a:endParaRPr lang="es-EC" sz="3200" dirty="0"/>
          </a:p>
          <a:p>
            <a:pPr algn="just"/>
            <a:r>
              <a:rPr lang="es-EC" sz="3200" dirty="0" smtClean="0"/>
              <a:t>Recomendación</a:t>
            </a:r>
          </a:p>
          <a:p>
            <a:pPr lvl="1" algn="just"/>
            <a:r>
              <a:rPr lang="es-EC" sz="2600" dirty="0"/>
              <a:t>Elige un texto </a:t>
            </a:r>
            <a:r>
              <a:rPr lang="es-EC" sz="2600" dirty="0" smtClean="0"/>
              <a:t>descriptivo</a:t>
            </a:r>
          </a:p>
          <a:p>
            <a:pPr lvl="1" algn="just"/>
            <a:r>
              <a:rPr lang="es-EC" sz="2600" dirty="0"/>
              <a:t>Escribe textos </a:t>
            </a:r>
            <a:r>
              <a:rPr lang="es-EC" sz="2600" dirty="0" smtClean="0"/>
              <a:t>concisos</a:t>
            </a:r>
          </a:p>
          <a:p>
            <a:pPr lvl="1" algn="just"/>
            <a:r>
              <a:rPr lang="es-EC" sz="2600" dirty="0"/>
              <a:t>Dale formato a los enlaces para que sean más fáciles de </a:t>
            </a:r>
            <a:r>
              <a:rPr lang="es-EC" sz="2600" dirty="0" smtClean="0"/>
              <a:t>ver</a:t>
            </a:r>
          </a:p>
          <a:p>
            <a:pPr lvl="1" algn="just"/>
            <a:r>
              <a:rPr lang="es-EC" sz="2600" dirty="0"/>
              <a:t>Utiliza el texto ancla también para los enlaces </a:t>
            </a:r>
            <a:r>
              <a:rPr lang="es-EC" sz="2600" dirty="0" smtClean="0"/>
              <a:t>internos</a:t>
            </a:r>
          </a:p>
          <a:p>
            <a:pPr lvl="1" algn="just"/>
            <a:endParaRPr lang="es-EC" sz="2600" dirty="0"/>
          </a:p>
          <a:p>
            <a:pPr lvl="1" algn="just"/>
            <a:endParaRPr lang="es-EC" sz="2600" dirty="0" smtClean="0"/>
          </a:p>
          <a:p>
            <a:pPr algn="just"/>
            <a:r>
              <a:rPr lang="es-EC" sz="3200" dirty="0"/>
              <a:t>Tanto a los usuarios como a los motores de búsqueda les gusta un texto ancla que sea fácil de entender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955" y="2754145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787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Web en dispositivos móviles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56" y="2284512"/>
            <a:ext cx="7750539" cy="58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0712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Optimizando el contenido</a:t>
            </a:r>
            <a:br>
              <a:rPr lang="es-EC" dirty="0"/>
            </a:br>
            <a:r>
              <a:rPr lang="es-EC" dirty="0"/>
              <a:t>Optimiza el uso de las imágenes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3600" dirty="0"/>
              <a:t>Utiliza el atributo “</a:t>
            </a:r>
            <a:r>
              <a:rPr lang="es-EC" sz="3600" dirty="0" err="1"/>
              <a:t>alt</a:t>
            </a:r>
            <a:r>
              <a:rPr lang="es-EC" sz="3600" dirty="0"/>
              <a:t>” para </a:t>
            </a:r>
            <a:r>
              <a:rPr lang="es-EC" sz="3600" dirty="0" smtClean="0"/>
              <a:t>ofrecer información </a:t>
            </a:r>
            <a:r>
              <a:rPr lang="es-EC" sz="3600" dirty="0"/>
              <a:t>sobre las </a:t>
            </a:r>
            <a:r>
              <a:rPr lang="es-EC" sz="3600" dirty="0" smtClean="0"/>
              <a:t>imágenes</a:t>
            </a:r>
          </a:p>
          <a:p>
            <a:r>
              <a:rPr lang="es-EC" sz="3600" dirty="0"/>
              <a:t>Guarda los archivos en </a:t>
            </a:r>
            <a:r>
              <a:rPr lang="es-EC" sz="3600" dirty="0" smtClean="0"/>
              <a:t>directorios especializados </a:t>
            </a:r>
            <a:r>
              <a:rPr lang="es-EC" sz="3600" dirty="0"/>
              <a:t>y trabaja con </a:t>
            </a:r>
            <a:r>
              <a:rPr lang="es-EC" sz="3600" dirty="0" smtClean="0"/>
              <a:t>ellos utilizando </a:t>
            </a:r>
            <a:r>
              <a:rPr lang="es-EC" sz="3600" dirty="0"/>
              <a:t>formatos de archivos </a:t>
            </a:r>
            <a:r>
              <a:rPr lang="es-EC" sz="3600" dirty="0" smtClean="0"/>
              <a:t>estándar</a:t>
            </a:r>
          </a:p>
          <a:p>
            <a:endParaRPr lang="es-EC" sz="3600" dirty="0" smtClean="0"/>
          </a:p>
          <a:p>
            <a:r>
              <a:rPr lang="es-EC" sz="3600" dirty="0" smtClean="0"/>
              <a:t>Recomendaciones</a:t>
            </a:r>
          </a:p>
          <a:p>
            <a:pPr lvl="1"/>
            <a:r>
              <a:rPr lang="es-EC" sz="2800" dirty="0"/>
              <a:t>Usa nombres de archivo y texto en “</a:t>
            </a:r>
            <a:r>
              <a:rPr lang="es-EC" sz="2800" dirty="0" err="1"/>
              <a:t>alt</a:t>
            </a:r>
            <a:r>
              <a:rPr lang="es-EC" sz="2800" dirty="0"/>
              <a:t>” </a:t>
            </a:r>
            <a:r>
              <a:rPr lang="es-EC" sz="2800" dirty="0" smtClean="0"/>
              <a:t>breves pero descriptivos</a:t>
            </a:r>
          </a:p>
          <a:p>
            <a:pPr lvl="1"/>
            <a:r>
              <a:rPr lang="es-EC" sz="2800" dirty="0"/>
              <a:t>Ofrece texto en “</a:t>
            </a:r>
            <a:r>
              <a:rPr lang="es-EC" sz="2800" dirty="0" err="1"/>
              <a:t>alt</a:t>
            </a:r>
            <a:r>
              <a:rPr lang="es-EC" sz="2800" dirty="0"/>
              <a:t>” cuando utilizas </a:t>
            </a:r>
            <a:r>
              <a:rPr lang="es-EC" sz="2800" dirty="0" smtClean="0"/>
              <a:t>las imágenes </a:t>
            </a:r>
            <a:r>
              <a:rPr lang="es-EC" sz="2800" dirty="0"/>
              <a:t>como </a:t>
            </a:r>
            <a:r>
              <a:rPr lang="es-EC" sz="2800" dirty="0" smtClean="0"/>
              <a:t>enlaces</a:t>
            </a:r>
          </a:p>
          <a:p>
            <a:pPr lvl="1"/>
            <a:r>
              <a:rPr lang="es-EC" sz="2800" dirty="0" smtClean="0"/>
              <a:t>Ofrece un archivo </a:t>
            </a:r>
            <a:r>
              <a:rPr lang="es-EC" sz="2800" dirty="0" err="1" smtClean="0"/>
              <a:t>Sitemap</a:t>
            </a:r>
            <a:r>
              <a:rPr lang="es-EC" sz="2800" dirty="0" smtClean="0"/>
              <a:t> de imágenes</a:t>
            </a:r>
            <a:endParaRPr lang="es-EC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702" y="6338664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677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Optimizando el contenido</a:t>
            </a:r>
            <a:br>
              <a:rPr lang="es-EC" dirty="0"/>
            </a:br>
            <a:r>
              <a:rPr lang="es-EC" dirty="0"/>
              <a:t>Utiliza las etiquetas de </a:t>
            </a:r>
            <a:r>
              <a:rPr lang="es-EC" dirty="0" smtClean="0"/>
              <a:t>cabecera de </a:t>
            </a:r>
            <a:r>
              <a:rPr lang="es-EC" dirty="0"/>
              <a:t>forma apropiada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3600" dirty="0"/>
              <a:t>Utiliza las etiquetas de cabecera </a:t>
            </a:r>
            <a:r>
              <a:rPr lang="es-EC" sz="3600" dirty="0" smtClean="0"/>
              <a:t>para dar </a:t>
            </a:r>
            <a:r>
              <a:rPr lang="es-EC" sz="3600" dirty="0"/>
              <a:t>énfasis a un texto </a:t>
            </a:r>
            <a:r>
              <a:rPr lang="es-EC" sz="3600" dirty="0" smtClean="0"/>
              <a:t>importante</a:t>
            </a:r>
          </a:p>
          <a:p>
            <a:endParaRPr lang="es-EC" sz="3600" dirty="0" smtClean="0"/>
          </a:p>
          <a:p>
            <a:r>
              <a:rPr lang="es-EC" sz="3600" dirty="0" smtClean="0"/>
              <a:t>Recomendaciones</a:t>
            </a:r>
          </a:p>
          <a:p>
            <a:pPr lvl="1"/>
            <a:r>
              <a:rPr lang="es-EC" sz="2800" dirty="0"/>
              <a:t>Imagina que estás escribiendo un </a:t>
            </a:r>
            <a:r>
              <a:rPr lang="es-EC" sz="2800" dirty="0" smtClean="0"/>
              <a:t>esquema</a:t>
            </a:r>
          </a:p>
          <a:p>
            <a:pPr lvl="1"/>
            <a:r>
              <a:rPr lang="es-EC" sz="2800" dirty="0"/>
              <a:t>Usa las etiquetas de cabecera con </a:t>
            </a:r>
            <a:r>
              <a:rPr lang="es-EC" sz="2800" dirty="0" smtClean="0"/>
              <a:t>moderación</a:t>
            </a:r>
            <a:endParaRPr lang="es-EC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702" y="6338664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4894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Tratando con los “</a:t>
            </a:r>
            <a:r>
              <a:rPr lang="es-EC" dirty="0" err="1"/>
              <a:t>bots</a:t>
            </a:r>
            <a:r>
              <a:rPr lang="es-EC" dirty="0"/>
              <a:t>”</a:t>
            </a:r>
            <a:br>
              <a:rPr lang="es-EC" dirty="0"/>
            </a:br>
            <a:r>
              <a:rPr lang="es-EC" dirty="0"/>
              <a:t>Haz un uso efectivo del robots.txt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3600" dirty="0" smtClean="0"/>
              <a:t>Restringir </a:t>
            </a:r>
            <a:r>
              <a:rPr lang="es-EC" sz="3600" dirty="0"/>
              <a:t>a los rastreadores (bots) </a:t>
            </a:r>
            <a:r>
              <a:rPr lang="es-EC" sz="3600" dirty="0" smtClean="0"/>
              <a:t>donde no </a:t>
            </a:r>
            <a:r>
              <a:rPr lang="es-EC" sz="3600" dirty="0"/>
              <a:t>sea necesario con el </a:t>
            </a:r>
            <a:r>
              <a:rPr lang="es-EC" sz="3600" dirty="0" smtClean="0"/>
              <a:t>robots.txt</a:t>
            </a:r>
          </a:p>
          <a:p>
            <a:pPr lvl="1"/>
            <a:r>
              <a:rPr lang="es-EC" sz="3000" dirty="0"/>
              <a:t>El archivo “robots.txt” les dice a los motores de búsqueda a </a:t>
            </a:r>
            <a:r>
              <a:rPr lang="es-EC" sz="3000" dirty="0" smtClean="0"/>
              <a:t>qué partes </a:t>
            </a:r>
            <a:r>
              <a:rPr lang="es-EC" sz="3000" dirty="0"/>
              <a:t>de tu sitio </a:t>
            </a:r>
            <a:r>
              <a:rPr lang="es-EC" sz="3000" dirty="0" smtClean="0"/>
              <a:t>pueden </a:t>
            </a:r>
            <a:r>
              <a:rPr lang="es-EC" sz="3000" dirty="0"/>
              <a:t>acceder y </a:t>
            </a:r>
            <a:r>
              <a:rPr lang="es-EC" sz="3000" dirty="0" smtClean="0"/>
              <a:t>consecuentemente rastrear</a:t>
            </a:r>
            <a:r>
              <a:rPr lang="es-EC" sz="3000" dirty="0"/>
              <a:t>. </a:t>
            </a:r>
            <a:endParaRPr lang="es-EC" sz="3000" dirty="0" smtClean="0"/>
          </a:p>
          <a:p>
            <a:pPr lvl="1"/>
            <a:r>
              <a:rPr lang="es-EC" sz="3000" dirty="0" smtClean="0"/>
              <a:t>Este </a:t>
            </a:r>
            <a:r>
              <a:rPr lang="es-EC" sz="3000" dirty="0"/>
              <a:t>archivo se debe llamar “robots.txt”, y tiene </a:t>
            </a:r>
            <a:r>
              <a:rPr lang="es-EC" sz="3000" dirty="0" smtClean="0"/>
              <a:t>que estar </a:t>
            </a:r>
            <a:r>
              <a:rPr lang="es-EC" sz="3000" dirty="0"/>
              <a:t>en el directorio raíz de tu sitio.</a:t>
            </a:r>
          </a:p>
          <a:p>
            <a:endParaRPr lang="es-EC" sz="3600" dirty="0" smtClean="0"/>
          </a:p>
          <a:p>
            <a:r>
              <a:rPr lang="es-EC" sz="3600" dirty="0" smtClean="0"/>
              <a:t>Recomendaciones</a:t>
            </a:r>
          </a:p>
          <a:p>
            <a:pPr lvl="1"/>
            <a:r>
              <a:rPr lang="es-EC" sz="2800" dirty="0"/>
              <a:t>Usa métodos más seguros para el </a:t>
            </a:r>
            <a:r>
              <a:rPr lang="es-EC" sz="2800" dirty="0" smtClean="0"/>
              <a:t>contenido delicado</a:t>
            </a:r>
          </a:p>
          <a:p>
            <a:pPr lvl="1"/>
            <a:endParaRPr lang="es-EC" sz="2800" dirty="0"/>
          </a:p>
          <a:p>
            <a:r>
              <a:rPr lang="es-EC" sz="3400" dirty="0"/>
              <a:t>Controla la </a:t>
            </a:r>
            <a:r>
              <a:rPr lang="es-EC" sz="3400" dirty="0" smtClean="0"/>
              <a:t>información que </a:t>
            </a:r>
            <a:r>
              <a:rPr lang="es-EC" sz="3400" dirty="0"/>
              <a:t>quieres que </a:t>
            </a:r>
            <a:r>
              <a:rPr lang="es-EC" sz="3400" dirty="0" smtClean="0"/>
              <a:t>sea rastreada </a:t>
            </a:r>
            <a:r>
              <a:rPr lang="es-EC" sz="3400" dirty="0"/>
              <a:t>y la que 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955" y="4804792"/>
            <a:ext cx="2413605" cy="2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098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Tratando con los “</a:t>
            </a:r>
            <a:r>
              <a:rPr lang="es-EC" dirty="0" err="1" smtClean="0"/>
              <a:t>bots</a:t>
            </a:r>
            <a:r>
              <a:rPr lang="es-EC" dirty="0" smtClean="0"/>
              <a:t>”</a:t>
            </a:r>
            <a:r>
              <a:rPr lang="es-EC" dirty="0"/>
              <a:t/>
            </a:r>
            <a:br>
              <a:rPr lang="es-EC" dirty="0"/>
            </a:br>
            <a:r>
              <a:rPr lang="es-EC" dirty="0"/>
              <a:t>Ten en cuenta </a:t>
            </a:r>
            <a:r>
              <a:rPr lang="es-EC" dirty="0" err="1"/>
              <a:t>rel</a:t>
            </a:r>
            <a:r>
              <a:rPr lang="es-EC" dirty="0"/>
              <a:t>=“</a:t>
            </a:r>
            <a:r>
              <a:rPr lang="es-EC" dirty="0" err="1"/>
              <a:t>nofollow</a:t>
            </a:r>
            <a:r>
              <a:rPr lang="es-EC" dirty="0"/>
              <a:t>” para los enlaces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200" dirty="0"/>
              <a:t>Combatir los comentarios spam </a:t>
            </a:r>
            <a:r>
              <a:rPr lang="es-EC" sz="3200" dirty="0" smtClean="0"/>
              <a:t>con “</a:t>
            </a:r>
            <a:r>
              <a:rPr lang="es-EC" sz="3200" dirty="0" err="1" smtClean="0"/>
              <a:t>nofollow</a:t>
            </a:r>
            <a:r>
              <a:rPr lang="es-EC" sz="3200" dirty="0" smtClean="0"/>
              <a:t>”</a:t>
            </a:r>
          </a:p>
          <a:p>
            <a:pPr lvl="1" algn="just"/>
            <a:r>
              <a:rPr lang="es-EC" sz="2400" dirty="0"/>
              <a:t>Establecer el valor del atributo “</a:t>
            </a:r>
            <a:r>
              <a:rPr lang="es-EC" sz="2400" dirty="0" err="1"/>
              <a:t>rel</a:t>
            </a:r>
            <a:r>
              <a:rPr lang="es-EC" sz="2400" dirty="0"/>
              <a:t>” de un enlace a “</a:t>
            </a:r>
            <a:r>
              <a:rPr lang="es-EC" sz="2400" dirty="0" err="1"/>
              <a:t>nofollow</a:t>
            </a:r>
            <a:r>
              <a:rPr lang="es-EC" sz="2400" dirty="0"/>
              <a:t>” </a:t>
            </a:r>
            <a:r>
              <a:rPr lang="es-EC" sz="2400" dirty="0" smtClean="0"/>
              <a:t>le dice </a:t>
            </a:r>
            <a:r>
              <a:rPr lang="es-EC" sz="2400" dirty="0"/>
              <a:t>a </a:t>
            </a:r>
            <a:r>
              <a:rPr lang="es-EC" sz="2400" dirty="0" smtClean="0"/>
              <a:t>los motores de búsqueda que </a:t>
            </a:r>
            <a:r>
              <a:rPr lang="es-EC" sz="2400" dirty="0"/>
              <a:t>algunos enlaces de tu sitio no deben </a:t>
            </a:r>
            <a:r>
              <a:rPr lang="es-EC" sz="2400" dirty="0" smtClean="0"/>
              <a:t>seguirse ni </a:t>
            </a:r>
            <a:r>
              <a:rPr lang="es-EC" sz="2400" dirty="0"/>
              <a:t>pasar la reputación de tu sitio a las páginas con las </a:t>
            </a:r>
            <a:r>
              <a:rPr lang="es-EC" sz="2400" dirty="0" smtClean="0"/>
              <a:t>que enlazas.</a:t>
            </a:r>
          </a:p>
          <a:p>
            <a:pPr algn="just"/>
            <a:endParaRPr lang="es-EC" sz="3200" dirty="0" smtClean="0"/>
          </a:p>
          <a:p>
            <a:pPr algn="just"/>
            <a:r>
              <a:rPr lang="es-EC" sz="3200" dirty="0" smtClean="0"/>
              <a:t>Añade </a:t>
            </a:r>
            <a:r>
              <a:rPr lang="es-EC" sz="3200" dirty="0"/>
              <a:t>de forma automática “</a:t>
            </a:r>
            <a:r>
              <a:rPr lang="es-EC" sz="3200" dirty="0" err="1" smtClean="0"/>
              <a:t>nofollow</a:t>
            </a:r>
            <a:r>
              <a:rPr lang="es-EC" sz="3200" dirty="0" smtClean="0"/>
              <a:t>” a </a:t>
            </a:r>
            <a:r>
              <a:rPr lang="es-EC" sz="3200" dirty="0"/>
              <a:t>las columnas de comentarios y a </a:t>
            </a:r>
            <a:r>
              <a:rPr lang="es-EC" sz="3200" dirty="0" smtClean="0"/>
              <a:t>los tablones </a:t>
            </a:r>
            <a:r>
              <a:rPr lang="es-EC" sz="3200" dirty="0"/>
              <a:t>de </a:t>
            </a:r>
            <a:r>
              <a:rPr lang="es-EC" sz="3200" dirty="0" smtClean="0"/>
              <a:t>mensajes</a:t>
            </a:r>
          </a:p>
          <a:p>
            <a:pPr lvl="1" algn="just"/>
            <a:r>
              <a:rPr lang="es-EC" sz="2400" dirty="0" smtClean="0"/>
              <a:t>Enlazar a sitios </a:t>
            </a:r>
            <a:r>
              <a:rPr lang="es-EC" sz="2400" dirty="0"/>
              <a:t>que </a:t>
            </a:r>
            <a:r>
              <a:rPr lang="es-EC" sz="2400" dirty="0" smtClean="0"/>
              <a:t>los motores de búsqueda consideran </a:t>
            </a:r>
            <a:r>
              <a:rPr lang="es-EC" sz="2400" dirty="0"/>
              <a:t>spam puede afectar a la </a:t>
            </a:r>
            <a:r>
              <a:rPr lang="es-EC" sz="2400" dirty="0" smtClean="0"/>
              <a:t>reputación de </a:t>
            </a:r>
            <a:r>
              <a:rPr lang="es-EC" sz="2400" dirty="0"/>
              <a:t>tu </a:t>
            </a:r>
            <a:r>
              <a:rPr lang="es-EC" sz="2400" dirty="0" smtClean="0"/>
              <a:t>sitio</a:t>
            </a:r>
          </a:p>
          <a:p>
            <a:pPr algn="just"/>
            <a:endParaRPr lang="es-EC" sz="3200" dirty="0" smtClean="0"/>
          </a:p>
          <a:p>
            <a:pPr algn="just"/>
            <a:r>
              <a:rPr lang="es-EC" sz="3200" dirty="0" smtClean="0"/>
              <a:t>Usar </a:t>
            </a:r>
            <a:r>
              <a:rPr lang="es-EC" sz="3200" dirty="0"/>
              <a:t>“</a:t>
            </a:r>
            <a:r>
              <a:rPr lang="es-EC" sz="3200" dirty="0" err="1"/>
              <a:t>nofollow</a:t>
            </a:r>
            <a:r>
              <a:rPr lang="es-EC" sz="3200" dirty="0"/>
              <a:t>” para páginas individuales, todo el dominio, </a:t>
            </a:r>
            <a:r>
              <a:rPr lang="es-EC" sz="3200" dirty="0" smtClean="0"/>
              <a:t>etc.</a:t>
            </a:r>
          </a:p>
          <a:p>
            <a:pPr lvl="1" algn="just"/>
            <a:r>
              <a:rPr lang="en-US" sz="2800" dirty="0"/>
              <a:t>&lt;meta name=“robots” content=“</a:t>
            </a:r>
            <a:r>
              <a:rPr lang="en-US" sz="2800" dirty="0" err="1"/>
              <a:t>nofollow</a:t>
            </a:r>
            <a:r>
              <a:rPr lang="en-US" sz="2800" dirty="0"/>
              <a:t>”&gt;.</a:t>
            </a:r>
            <a:endParaRPr lang="es-EC" sz="2800" dirty="0"/>
          </a:p>
          <a:p>
            <a:pPr algn="just"/>
            <a:endParaRPr lang="es-EC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75" y="7536137"/>
            <a:ext cx="241422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71489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SEO para teléfonos móviles</a:t>
            </a:r>
            <a:br>
              <a:rPr lang="es-EC" dirty="0"/>
            </a:br>
            <a:r>
              <a:rPr lang="es-EC" dirty="0"/>
              <a:t>Informa a Google sobre tus sitios para móviles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3200" dirty="0"/>
              <a:t>Configura tus sitios móviles para </a:t>
            </a:r>
            <a:r>
              <a:rPr lang="es-EC" sz="3200" dirty="0" smtClean="0"/>
              <a:t>que puedan </a:t>
            </a:r>
            <a:r>
              <a:rPr lang="es-EC" sz="3200" dirty="0"/>
              <a:t>ser indexados con </a:t>
            </a:r>
            <a:r>
              <a:rPr lang="es-EC" sz="3200" dirty="0" smtClean="0"/>
              <a:t>precisión</a:t>
            </a:r>
          </a:p>
          <a:p>
            <a:pPr lvl="1"/>
            <a:r>
              <a:rPr lang="es-EC" sz="2600" dirty="0" smtClean="0"/>
              <a:t>Comprueba </a:t>
            </a:r>
            <a:r>
              <a:rPr lang="es-EC" sz="2600" dirty="0"/>
              <a:t>que tu sitio para </a:t>
            </a:r>
            <a:r>
              <a:rPr lang="es-EC" sz="2600" dirty="0" smtClean="0"/>
              <a:t>móviles esté </a:t>
            </a:r>
            <a:r>
              <a:rPr lang="es-EC" sz="2600" dirty="0"/>
              <a:t>indexado por </a:t>
            </a:r>
            <a:r>
              <a:rPr lang="es-EC" sz="2600" dirty="0" smtClean="0"/>
              <a:t>Google</a:t>
            </a:r>
          </a:p>
          <a:p>
            <a:pPr lvl="1"/>
            <a:r>
              <a:rPr lang="es-EC" sz="2600" dirty="0"/>
              <a:t>Comprueba que Google pueda reconocer tus URL para </a:t>
            </a:r>
            <a:r>
              <a:rPr lang="es-EC" sz="2600" dirty="0" smtClean="0"/>
              <a:t>móviles</a:t>
            </a:r>
          </a:p>
          <a:p>
            <a:pPr lvl="1"/>
            <a:endParaRPr lang="es-EC" sz="2600" dirty="0"/>
          </a:p>
          <a:p>
            <a:r>
              <a:rPr lang="es-EC" sz="3200" dirty="0"/>
              <a:t>Guía con precisión a los usuarios de </a:t>
            </a:r>
            <a:r>
              <a:rPr lang="es-EC" sz="3200" dirty="0" smtClean="0"/>
              <a:t>móviles</a:t>
            </a:r>
          </a:p>
          <a:p>
            <a:pPr lvl="1"/>
            <a:r>
              <a:rPr lang="es-EC" sz="2600" dirty="0"/>
              <a:t>Redirige a los usuarios de móviles </a:t>
            </a:r>
            <a:r>
              <a:rPr lang="es-EC" sz="2600" dirty="0" smtClean="0"/>
              <a:t>hacia la </a:t>
            </a:r>
            <a:r>
              <a:rPr lang="es-EC" sz="2600" dirty="0"/>
              <a:t>versión </a:t>
            </a:r>
            <a:r>
              <a:rPr lang="es-EC" sz="2600" dirty="0" smtClean="0"/>
              <a:t>correcta</a:t>
            </a:r>
          </a:p>
          <a:p>
            <a:pPr lvl="1"/>
            <a:r>
              <a:rPr lang="es-EC" sz="2600" dirty="0"/>
              <a:t>Cambia el contenido en función del </a:t>
            </a:r>
            <a:r>
              <a:rPr lang="es-EC" sz="2600" dirty="0" err="1"/>
              <a:t>User-agent</a:t>
            </a:r>
            <a:endParaRPr lang="es-EC" sz="2600" dirty="0"/>
          </a:p>
        </p:txBody>
      </p:sp>
    </p:spTree>
    <p:extLst>
      <p:ext uri="{BB962C8B-B14F-4D97-AF65-F5344CB8AC3E}">
        <p14:creationId xmlns:p14="http://schemas.microsoft.com/office/powerpoint/2010/main" val="189712751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Ventajas de la optimización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3200" dirty="0" smtClean="0"/>
              <a:t>Palabras </a:t>
            </a:r>
            <a:r>
              <a:rPr lang="es-EC" sz="3200" dirty="0"/>
              <a:t>claves se situarán en una posición primera en los </a:t>
            </a:r>
            <a:r>
              <a:rPr lang="es-EC" sz="3200" dirty="0" smtClean="0"/>
              <a:t>buscadores</a:t>
            </a:r>
          </a:p>
          <a:p>
            <a:pPr algn="just"/>
            <a:endParaRPr lang="es-EC" sz="3200" dirty="0"/>
          </a:p>
          <a:p>
            <a:pPr algn="just"/>
            <a:r>
              <a:rPr lang="es-EC" sz="3200" dirty="0" smtClean="0"/>
              <a:t>El </a:t>
            </a:r>
            <a:r>
              <a:rPr lang="es-EC" sz="3200" dirty="0"/>
              <a:t>sitio web atraerá más visitantes o clientes potenciales que quedan más tiempo en su sitio </a:t>
            </a:r>
            <a:r>
              <a:rPr lang="es-EC" sz="3200" dirty="0" smtClean="0"/>
              <a:t>web</a:t>
            </a:r>
            <a:endParaRPr lang="es-EC" sz="3200" dirty="0"/>
          </a:p>
          <a:p>
            <a:pPr algn="just"/>
            <a:endParaRPr lang="es-EC" sz="3200" dirty="0" smtClean="0"/>
          </a:p>
          <a:p>
            <a:pPr algn="just"/>
            <a:r>
              <a:rPr lang="es-EC" sz="3200" dirty="0" smtClean="0"/>
              <a:t>Una </a:t>
            </a:r>
            <a:r>
              <a:rPr lang="es-EC" sz="3200" dirty="0"/>
              <a:t>inversión pequeña da un </a:t>
            </a:r>
            <a:r>
              <a:rPr lang="es-EC" sz="3200" dirty="0" smtClean="0"/>
              <a:t>resultado máximo</a:t>
            </a:r>
            <a:r>
              <a:rPr lang="es-EC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31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Revisar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3200" dirty="0" smtClean="0"/>
              <a:t>Herramientas para </a:t>
            </a:r>
            <a:r>
              <a:rPr lang="es-EC" sz="3200" dirty="0" err="1" smtClean="0"/>
              <a:t>webmasters</a:t>
            </a:r>
            <a:endParaRPr lang="es-EC" sz="3200" dirty="0" smtClean="0"/>
          </a:p>
          <a:p>
            <a:pPr lvl="1"/>
            <a:r>
              <a:rPr lang="es-EC" sz="2600" dirty="0" smtClean="0">
                <a:hlinkClick r:id="rId2"/>
              </a:rPr>
              <a:t>https</a:t>
            </a:r>
            <a:r>
              <a:rPr lang="es-EC" sz="2600" dirty="0">
                <a:hlinkClick r:id="rId2"/>
              </a:rPr>
              <a:t>://www.google.com/webmasters</a:t>
            </a:r>
            <a:r>
              <a:rPr lang="es-EC" sz="2600" dirty="0" smtClean="0">
                <a:hlinkClick r:id="rId2"/>
              </a:rPr>
              <a:t>/</a:t>
            </a:r>
            <a:endParaRPr lang="es-EC" sz="2600" dirty="0" smtClean="0"/>
          </a:p>
          <a:p>
            <a:endParaRPr lang="es-EC" sz="3200" dirty="0" smtClean="0"/>
          </a:p>
          <a:p>
            <a:r>
              <a:rPr lang="es-EC" sz="3200" dirty="0" smtClean="0"/>
              <a:t>Directrices</a:t>
            </a:r>
          </a:p>
          <a:p>
            <a:pPr lvl="1"/>
            <a:r>
              <a:rPr lang="es-EC" sz="2600" dirty="0">
                <a:hlinkClick r:id="rId3"/>
              </a:rPr>
              <a:t>https://</a:t>
            </a:r>
            <a:r>
              <a:rPr lang="es-EC" sz="2600" dirty="0" smtClean="0">
                <a:hlinkClick r:id="rId3"/>
              </a:rPr>
              <a:t>support.google.com/webmasters/answer/35769</a:t>
            </a:r>
            <a:endParaRPr lang="es-EC" sz="2600" dirty="0" smtClean="0"/>
          </a:p>
          <a:p>
            <a:endParaRPr lang="es-EC" sz="3200" dirty="0" smtClean="0"/>
          </a:p>
          <a:p>
            <a:r>
              <a:rPr lang="es-EC" sz="3200" dirty="0" smtClean="0"/>
              <a:t>Conceptos </a:t>
            </a:r>
            <a:r>
              <a:rPr lang="es-EC" sz="3200" dirty="0"/>
              <a:t>básicos de </a:t>
            </a:r>
            <a:r>
              <a:rPr lang="es-EC" sz="3200" dirty="0" smtClean="0"/>
              <a:t>Google</a:t>
            </a:r>
          </a:p>
          <a:p>
            <a:pPr lvl="1"/>
            <a:r>
              <a:rPr lang="es-EC" sz="2600" dirty="0">
                <a:hlinkClick r:id="rId4"/>
              </a:rPr>
              <a:t>https://</a:t>
            </a:r>
            <a:r>
              <a:rPr lang="es-EC" sz="2600" dirty="0" smtClean="0">
                <a:hlinkClick r:id="rId4"/>
              </a:rPr>
              <a:t>support.google.com/webmasters/answer/70897</a:t>
            </a:r>
            <a:r>
              <a:rPr lang="es-EC" sz="2600" dirty="0" smtClean="0"/>
              <a:t> </a:t>
            </a:r>
          </a:p>
          <a:p>
            <a:endParaRPr lang="es-EC" sz="3200" dirty="0" smtClean="0"/>
          </a:p>
          <a:p>
            <a:r>
              <a:rPr lang="es-EC" sz="3200" dirty="0" smtClean="0"/>
              <a:t>Optimización </a:t>
            </a:r>
            <a:r>
              <a:rPr lang="es-EC" sz="3200" dirty="0"/>
              <a:t>del motor de </a:t>
            </a:r>
            <a:r>
              <a:rPr lang="es-EC" sz="3200" dirty="0" smtClean="0"/>
              <a:t>búsqueda</a:t>
            </a:r>
          </a:p>
          <a:p>
            <a:pPr lvl="1"/>
            <a:r>
              <a:rPr lang="es-EC" sz="2600" dirty="0">
                <a:hlinkClick r:id="rId5"/>
              </a:rPr>
              <a:t>https://support.google.com/webmasters/answer/35291?hl=es-419</a:t>
            </a:r>
            <a:endParaRPr lang="es-EC" sz="2600" dirty="0"/>
          </a:p>
        </p:txBody>
      </p:sp>
    </p:spTree>
    <p:extLst>
      <p:ext uri="{BB962C8B-B14F-4D97-AF65-F5344CB8AC3E}">
        <p14:creationId xmlns:p14="http://schemas.microsoft.com/office/powerpoint/2010/main" val="80250313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Web en dispositivos móviles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93" y="2212504"/>
            <a:ext cx="7586266" cy="56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265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Web en dispositivos móviles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72" y="1996480"/>
            <a:ext cx="8160907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6619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Web en dispositivos móviles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s-ES_tradnl" sz="54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s-ES_tradnl" sz="5400" b="1" dirty="0" smtClean="0"/>
              <a:t>Entonces, el problema es solamente de tamaño de la pagina?</a:t>
            </a:r>
            <a:endParaRPr lang="es-ES_tradnl" sz="5400" b="1" dirty="0"/>
          </a:p>
        </p:txBody>
      </p:sp>
    </p:spTree>
    <p:extLst>
      <p:ext uri="{BB962C8B-B14F-4D97-AF65-F5344CB8AC3E}">
        <p14:creationId xmlns:p14="http://schemas.microsoft.com/office/powerpoint/2010/main" val="78117898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Web en dispositivos móviles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_tradnl" dirty="0" smtClean="0"/>
              <a:t>Navegar usando conexión de banda ancha o fibra no es lo mismo que navegar usando EDGE o 3G.</a:t>
            </a:r>
          </a:p>
          <a:p>
            <a:pPr algn="just"/>
            <a:endParaRPr lang="es-ES_tradnl" dirty="0" smtClean="0"/>
          </a:p>
          <a:p>
            <a:pPr algn="just"/>
            <a:r>
              <a:rPr lang="es-ES_tradnl" dirty="0" smtClean="0"/>
              <a:t>Pueden ser que existan usuarios que estén navegando solo por entretenimiento mientras que otros necesiten una información urgente.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458347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La Web en dispositivos móviles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4" y="1928331"/>
            <a:ext cx="12538292" cy="53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8204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Presentación de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2163</Words>
  <Application>Microsoft Macintosh PowerPoint</Application>
  <PresentationFormat>Personalizado</PresentationFormat>
  <Paragraphs>272</Paragraphs>
  <Slides>46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Georgia</vt:lpstr>
      <vt:lpstr>Helvetica Light</vt:lpstr>
      <vt:lpstr>Noteworthy Bold</vt:lpstr>
      <vt:lpstr>Arial</vt:lpstr>
      <vt:lpstr>Calibri</vt:lpstr>
      <vt:lpstr>Tw Cen MT</vt:lpstr>
      <vt:lpstr>Presentación de PowerPoint 2010</vt:lpstr>
      <vt:lpstr>Desarrollo de aplicaciones Web</vt:lpstr>
      <vt:lpstr>Desarrollo Web usando estándares</vt:lpstr>
      <vt:lpstr>Agenda</vt:lpstr>
      <vt:lpstr>La Web en dispositivos móviles</vt:lpstr>
      <vt:lpstr>La Web en dispositivos móviles</vt:lpstr>
      <vt:lpstr>La Web en dispositivos móviles</vt:lpstr>
      <vt:lpstr>La Web en dispositivos móviles</vt:lpstr>
      <vt:lpstr>La Web en dispositivos móviles</vt:lpstr>
      <vt:lpstr>La Web en dispositivos móviles</vt:lpstr>
      <vt:lpstr>Estándares Web</vt:lpstr>
      <vt:lpstr>Estándares Web</vt:lpstr>
      <vt:lpstr>Razones para desarrollar basado en estándares</vt:lpstr>
      <vt:lpstr>Razones para desarrollar basado en estándares</vt:lpstr>
      <vt:lpstr>Qué se necesita para que un documento Web sea estándar?</vt:lpstr>
      <vt:lpstr>Markup semantico</vt:lpstr>
      <vt:lpstr>Markup semantico</vt:lpstr>
      <vt:lpstr>Estándares para el Web</vt:lpstr>
      <vt:lpstr>Mejora Progresiva</vt:lpstr>
      <vt:lpstr>Mejora Progresiva</vt:lpstr>
      <vt:lpstr>Mejora Progresiva</vt:lpstr>
      <vt:lpstr>Mejora Progresiva</vt:lpstr>
      <vt:lpstr>Mejora progresiva</vt:lpstr>
      <vt:lpstr>Responsive Web Design</vt:lpstr>
      <vt:lpstr>Presentación de PowerPoint</vt:lpstr>
      <vt:lpstr>Responsive Web Design</vt:lpstr>
      <vt:lpstr>Accesibilidad</vt:lpstr>
      <vt:lpstr>Accesibilidad</vt:lpstr>
      <vt:lpstr>Rendimiento de tu sitio</vt:lpstr>
      <vt:lpstr>Rendimiento de tu sitio: Que puedo hacer?</vt:lpstr>
      <vt:lpstr>Optimización del motor de búsqueda (SEO)</vt:lpstr>
      <vt:lpstr>Search Engine Optimization o Search Engine Optimizer (SEO)</vt:lpstr>
      <vt:lpstr>Optimización de páginas web</vt:lpstr>
      <vt:lpstr>Conceptos básicos de optimización Crea títulos de página únicos y precisos</vt:lpstr>
      <vt:lpstr>Conceptos básicos de optimización Utilizar la metaetiqueta description</vt:lpstr>
      <vt:lpstr>Mejorando la estructura del sitio web Mejorar la estructura de las URL</vt:lpstr>
      <vt:lpstr>Mejorando la estructura del sitio web Facilita la navegación en tu sitio</vt:lpstr>
      <vt:lpstr>Mejorando la estructura del sitio web Sitemap.xml</vt:lpstr>
      <vt:lpstr>Optimizando el contenido Ofrece contenido y servicios de calidad</vt:lpstr>
      <vt:lpstr>Optimizando el contenido Escribe textos ancla de mejor calidad</vt:lpstr>
      <vt:lpstr>Optimizando el contenido Optimiza el uso de las imágenes</vt:lpstr>
      <vt:lpstr>Optimizando el contenido Utiliza las etiquetas de cabecera de forma apropiada</vt:lpstr>
      <vt:lpstr>Tratando con los “bots” Haz un uso efectivo del robots.txt</vt:lpstr>
      <vt:lpstr>Tratando con los “bots” Ten en cuenta rel=“nofollow” para los enlaces</vt:lpstr>
      <vt:lpstr>SEO para teléfonos móviles Informa a Google sobre tus sitios para móviles</vt:lpstr>
      <vt:lpstr>Ventajas de la optimización</vt:lpstr>
      <vt:lpstr>Revisar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Web</dc:title>
  <dc:creator>Jorge Rodriguez</dc:creator>
  <cp:lastModifiedBy>Marco Antonio Calderon  Arguello</cp:lastModifiedBy>
  <cp:revision>138</cp:revision>
  <dcterms:modified xsi:type="dcterms:W3CDTF">2016-05-09T07:51:08Z</dcterms:modified>
</cp:coreProperties>
</file>